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98" r:id="rId2"/>
    <p:sldId id="497" r:id="rId3"/>
    <p:sldId id="287" r:id="rId4"/>
    <p:sldId id="288" r:id="rId5"/>
    <p:sldId id="493" r:id="rId6"/>
    <p:sldId id="470" r:id="rId7"/>
    <p:sldId id="491" r:id="rId8"/>
    <p:sldId id="472" r:id="rId9"/>
    <p:sldId id="481" r:id="rId10"/>
    <p:sldId id="484" r:id="rId11"/>
    <p:sldId id="330" r:id="rId12"/>
    <p:sldId id="329" r:id="rId13"/>
    <p:sldId id="301" r:id="rId14"/>
    <p:sldId id="302" r:id="rId15"/>
    <p:sldId id="331" r:id="rId16"/>
    <p:sldId id="309" r:id="rId17"/>
    <p:sldId id="310" r:id="rId18"/>
    <p:sldId id="313" r:id="rId19"/>
    <p:sldId id="315" r:id="rId20"/>
    <p:sldId id="320" r:id="rId21"/>
    <p:sldId id="321" r:id="rId22"/>
    <p:sldId id="333" r:id="rId23"/>
    <p:sldId id="334" r:id="rId24"/>
    <p:sldId id="335" r:id="rId25"/>
    <p:sldId id="336" r:id="rId26"/>
    <p:sldId id="338" r:id="rId27"/>
    <p:sldId id="339" r:id="rId28"/>
    <p:sldId id="365" r:id="rId29"/>
    <p:sldId id="344" r:id="rId30"/>
    <p:sldId id="356" r:id="rId31"/>
    <p:sldId id="357" r:id="rId32"/>
    <p:sldId id="358" r:id="rId33"/>
    <p:sldId id="379" r:id="rId34"/>
    <p:sldId id="360" r:id="rId35"/>
    <p:sldId id="372" r:id="rId36"/>
    <p:sldId id="461" r:id="rId37"/>
    <p:sldId id="448" r:id="rId38"/>
    <p:sldId id="451" r:id="rId39"/>
    <p:sldId id="434" r:id="rId40"/>
    <p:sldId id="423" r:id="rId41"/>
    <p:sldId id="429" r:id="rId42"/>
    <p:sldId id="431" r:id="rId43"/>
    <p:sldId id="452" r:id="rId44"/>
    <p:sldId id="462" r:id="rId45"/>
    <p:sldId id="453" r:id="rId46"/>
    <p:sldId id="454" r:id="rId47"/>
    <p:sldId id="499" r:id="rId48"/>
    <p:sldId id="501" r:id="rId49"/>
    <p:sldId id="495" r:id="rId50"/>
    <p:sldId id="496" r:id="rId51"/>
    <p:sldId id="5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93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3C4E-B2CD-49C9-856D-465446EDE291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4615F-EE00-4357-8C85-97525E9128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Paths of neural crest migration to the developing face and pharyngeal arches (</a:t>
            </a:r>
            <a:r>
              <a:rPr lang="en-US" b="1" smtClean="0"/>
              <a:t>sagittal view</a:t>
            </a:r>
            <a:r>
              <a:rPr lang="en-US" smtClean="0"/>
              <a:t>). Neural crest cells from the midbrain and the eight rhombomeres of the hindbrain </a:t>
            </a:r>
            <a:r>
              <a:rPr lang="en-US" b="1" smtClean="0"/>
              <a:t>migrate along the arrows to the face and pharyngeal arches where they provide embryonic connective tissue. </a:t>
            </a:r>
            <a:r>
              <a:rPr lang="en-US" smtClean="0"/>
              <a:t>Neural crest from the </a:t>
            </a:r>
            <a:r>
              <a:rPr lang="en-US" b="1" smtClean="0"/>
              <a:t>midbrain and first two rhombomeres </a:t>
            </a:r>
            <a:r>
              <a:rPr lang="en-US" smtClean="0"/>
              <a:t>contribute specifically to the </a:t>
            </a:r>
            <a:r>
              <a:rPr lang="en-US" b="1" smtClean="0"/>
              <a:t>face and first pharyngeal arch structures</a:t>
            </a:r>
            <a:r>
              <a:rPr lang="en-US" smtClean="0"/>
              <a:t>. </a:t>
            </a:r>
            <a:endParaRPr lang="en-IN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B5BCE9-1CDB-4BA6-8239-451163F35AA2}" type="slidenum">
              <a:rPr lang="en-IN" sz="1200" b="0">
                <a:latin typeface="+mn-lt"/>
              </a:rPr>
              <a:pPr algn="r">
                <a:defRPr/>
              </a:pPr>
              <a:t>9</a:t>
            </a:fld>
            <a:endParaRPr lang="en-IN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The maxilla is derived from a small maxillary prominence extending </a:t>
            </a:r>
            <a:r>
              <a:rPr lang="en-US" b="1" dirty="0" err="1" smtClean="0">
                <a:latin typeface="Arial" charset="0"/>
              </a:rPr>
              <a:t>cranioventrally</a:t>
            </a:r>
            <a:r>
              <a:rPr lang="en-US" dirty="0" smtClean="0">
                <a:latin typeface="Arial" charset="0"/>
              </a:rPr>
              <a:t> from the much larger </a:t>
            </a:r>
            <a:r>
              <a:rPr lang="en-US" dirty="0" err="1" smtClean="0">
                <a:latin typeface="Arial" charset="0"/>
              </a:rPr>
              <a:t>mandibular</a:t>
            </a:r>
            <a:r>
              <a:rPr lang="en-US" dirty="0" smtClean="0">
                <a:latin typeface="Arial" charset="0"/>
              </a:rPr>
              <a:t> prominence derived from 1</a:t>
            </a:r>
            <a:r>
              <a:rPr lang="en-US" baseline="30000" dirty="0" smtClean="0">
                <a:latin typeface="Arial" charset="0"/>
              </a:rPr>
              <a:t>st</a:t>
            </a:r>
            <a:r>
              <a:rPr lang="en-US" dirty="0" smtClean="0">
                <a:latin typeface="Arial" charset="0"/>
              </a:rPr>
              <a:t> arch 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Most of its cartilage substance </a:t>
            </a:r>
            <a:r>
              <a:rPr lang="en-US" b="1" dirty="0" smtClean="0">
                <a:latin typeface="Arial" charset="0"/>
              </a:rPr>
              <a:t>disappears </a:t>
            </a:r>
            <a:r>
              <a:rPr lang="en-US" dirty="0" smtClean="0">
                <a:latin typeface="Arial" charset="0"/>
              </a:rPr>
              <a:t>in the formed mandible.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The mental </a:t>
            </a:r>
            <a:r>
              <a:rPr lang="en-US" b="1" dirty="0" err="1" smtClean="0">
                <a:latin typeface="Arial" charset="0"/>
              </a:rPr>
              <a:t>ossicle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is the </a:t>
            </a:r>
            <a:r>
              <a:rPr lang="en-US" b="1" dirty="0" smtClean="0">
                <a:latin typeface="Arial" charset="0"/>
              </a:rPr>
              <a:t>only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portion </a:t>
            </a:r>
            <a:r>
              <a:rPr lang="en-US" dirty="0" smtClean="0">
                <a:latin typeface="Arial" charset="0"/>
              </a:rPr>
              <a:t>of the </a:t>
            </a:r>
            <a:r>
              <a:rPr lang="en-US" b="1" dirty="0" smtClean="0">
                <a:latin typeface="Arial" charset="0"/>
              </a:rPr>
              <a:t>mandible </a:t>
            </a:r>
            <a:r>
              <a:rPr lang="en-US" dirty="0" smtClean="0">
                <a:latin typeface="Arial" charset="0"/>
              </a:rPr>
              <a:t>derived from </a:t>
            </a:r>
            <a:r>
              <a:rPr lang="en-US" b="1" dirty="0" err="1" smtClean="0">
                <a:latin typeface="Arial" charset="0"/>
              </a:rPr>
              <a:t>meckle’s</a:t>
            </a:r>
            <a:r>
              <a:rPr lang="en-US" b="1" dirty="0" smtClean="0">
                <a:latin typeface="Arial" charset="0"/>
              </a:rPr>
              <a:t> cartilage </a:t>
            </a:r>
            <a:r>
              <a:rPr lang="en-US" dirty="0" smtClean="0">
                <a:latin typeface="Arial" charset="0"/>
              </a:rPr>
              <a:t>by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endochondral</a:t>
            </a:r>
            <a:r>
              <a:rPr lang="en-US" b="1" dirty="0" smtClean="0">
                <a:latin typeface="Arial" charset="0"/>
              </a:rPr>
              <a:t> ossification .</a:t>
            </a:r>
            <a:endParaRPr lang="en-IN" b="1" dirty="0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0A70B9-9A5B-4295-AC60-8E635E54B860}" type="slidenum">
              <a:rPr lang="en-IN" sz="1200" b="0">
                <a:latin typeface="+mn-lt"/>
              </a:rPr>
              <a:pPr algn="r">
                <a:defRPr/>
              </a:pPr>
              <a:t>10</a:t>
            </a:fld>
            <a:endParaRPr lang="en-IN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F4A36-8EAA-42ED-95FE-EE9D336E448A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Frontonasal process narows to leave behind nasal septum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medial – most parts of the </a:t>
            </a:r>
            <a:r>
              <a:rPr lang="en-US" dirty="0" err="1" smtClean="0"/>
              <a:t>mandibular</a:t>
            </a:r>
            <a:r>
              <a:rPr lang="en-US" dirty="0" smtClean="0"/>
              <a:t> arches proliferate to form two </a:t>
            </a:r>
            <a:r>
              <a:rPr lang="en-US" b="1" i="1" dirty="0" smtClean="0"/>
              <a:t>lingual swellings. </a:t>
            </a:r>
            <a:r>
              <a:rPr lang="en-US" dirty="0" smtClean="0"/>
              <a:t>They are </a:t>
            </a:r>
            <a:r>
              <a:rPr lang="en-US" dirty="0" err="1" smtClean="0"/>
              <a:t>seperated</a:t>
            </a:r>
            <a:r>
              <a:rPr lang="en-US" dirty="0" smtClean="0"/>
              <a:t> by another swelling in the midline, </a:t>
            </a:r>
            <a:r>
              <a:rPr lang="en-US" dirty="0" err="1" smtClean="0"/>
              <a:t>tuberculum</a:t>
            </a:r>
            <a:r>
              <a:rPr lang="en-US" dirty="0" smtClean="0"/>
              <a:t> impart. </a:t>
            </a:r>
            <a:r>
              <a:rPr lang="en-US" b="1" dirty="0" smtClean="0"/>
              <a:t>Immediately behind the </a:t>
            </a:r>
            <a:r>
              <a:rPr lang="en-US" b="1" dirty="0" err="1" smtClean="0"/>
              <a:t>tuberculum</a:t>
            </a:r>
            <a:r>
              <a:rPr lang="en-US" b="1" dirty="0" smtClean="0"/>
              <a:t> </a:t>
            </a:r>
            <a:r>
              <a:rPr lang="en-US" b="1" dirty="0" err="1" smtClean="0"/>
              <a:t>impar</a:t>
            </a:r>
            <a:r>
              <a:rPr lang="en-US" b="1" dirty="0" smtClean="0"/>
              <a:t>, the epithelium proliferates to form a downward growth ( </a:t>
            </a:r>
            <a:r>
              <a:rPr lang="en-US" b="1" dirty="0" err="1" smtClean="0"/>
              <a:t>thyroglossal</a:t>
            </a:r>
            <a:r>
              <a:rPr lang="en-US" b="1" dirty="0" smtClean="0"/>
              <a:t> duct) from which the thyroid gland develops. The site of this downward growth is marked by a depression called the foramen </a:t>
            </a:r>
            <a:r>
              <a:rPr lang="en-US" b="1" dirty="0" err="1" smtClean="0"/>
              <a:t>caecum</a:t>
            </a:r>
            <a:r>
              <a:rPr lang="en-US" b="1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arch mesoderm gets buried below the surface.</a:t>
            </a:r>
            <a:r>
              <a:rPr lang="en-US" dirty="0" smtClean="0"/>
              <a:t> The 3</a:t>
            </a:r>
            <a:r>
              <a:rPr lang="en-US" baseline="30000" dirty="0" smtClean="0"/>
              <a:t>rd</a:t>
            </a:r>
            <a:r>
              <a:rPr lang="en-US" dirty="0" smtClean="0"/>
              <a:t> arch mesoderm </a:t>
            </a:r>
            <a:r>
              <a:rPr lang="en-US" b="1" dirty="0" smtClean="0"/>
              <a:t>grows over it to fuse with the mesoderm of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arch 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The </a:t>
            </a:r>
            <a:r>
              <a:rPr lang="en-US" b="1" dirty="0" smtClean="0">
                <a:latin typeface="Arial" charset="0"/>
              </a:rPr>
              <a:t>boundary</a:t>
            </a:r>
            <a:r>
              <a:rPr lang="en-US" dirty="0" smtClean="0">
                <a:latin typeface="Arial" charset="0"/>
              </a:rPr>
              <a:t> between the </a:t>
            </a:r>
            <a:r>
              <a:rPr lang="en-US" b="1" dirty="0" smtClean="0">
                <a:latin typeface="Arial" charset="0"/>
              </a:rPr>
              <a:t>1</a:t>
            </a:r>
            <a:r>
              <a:rPr lang="en-US" b="1" baseline="30000" dirty="0" smtClean="0">
                <a:latin typeface="Arial" charset="0"/>
              </a:rPr>
              <a:t>st</a:t>
            </a:r>
            <a:r>
              <a:rPr lang="en-US" b="1" dirty="0" smtClean="0">
                <a:latin typeface="Arial" charset="0"/>
              </a:rPr>
              <a:t> arch and 3</a:t>
            </a:r>
            <a:r>
              <a:rPr lang="en-US" b="1" baseline="30000" dirty="0" smtClean="0">
                <a:latin typeface="Arial" charset="0"/>
              </a:rPr>
              <a:t>rd</a:t>
            </a:r>
            <a:r>
              <a:rPr lang="en-US" b="1" dirty="0" smtClean="0">
                <a:latin typeface="Arial" charset="0"/>
              </a:rPr>
              <a:t> arch </a:t>
            </a:r>
            <a:r>
              <a:rPr lang="en-US" dirty="0" smtClean="0">
                <a:latin typeface="Arial" charset="0"/>
              </a:rPr>
              <a:t>contributions –roughly, the boundary between the </a:t>
            </a:r>
            <a:r>
              <a:rPr lang="en-US" b="1" dirty="0" smtClean="0">
                <a:latin typeface="Arial" charset="0"/>
              </a:rPr>
              <a:t>anterior two thirds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b="1" dirty="0" smtClean="0">
                <a:latin typeface="Arial" charset="0"/>
              </a:rPr>
              <a:t>posterior one third </a:t>
            </a:r>
            <a:r>
              <a:rPr lang="en-US" dirty="0" smtClean="0">
                <a:latin typeface="Arial" charset="0"/>
              </a:rPr>
              <a:t>of tongue-marked by a </a:t>
            </a:r>
            <a:r>
              <a:rPr lang="en-US" b="1" dirty="0" smtClean="0">
                <a:latin typeface="Arial" charset="0"/>
              </a:rPr>
              <a:t>transverse groove called terminal </a:t>
            </a:r>
            <a:r>
              <a:rPr lang="en-US" b="1" dirty="0" err="1" smtClean="0">
                <a:latin typeface="Arial" charset="0"/>
              </a:rPr>
              <a:t>sulcus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The </a:t>
            </a:r>
            <a:r>
              <a:rPr lang="en-US" b="1" dirty="0" smtClean="0">
                <a:latin typeface="Arial" charset="0"/>
              </a:rPr>
              <a:t>line of fusion </a:t>
            </a:r>
            <a:r>
              <a:rPr lang="en-US" dirty="0" smtClean="0">
                <a:latin typeface="Arial" charset="0"/>
              </a:rPr>
              <a:t>between the </a:t>
            </a:r>
            <a:r>
              <a:rPr lang="en-US" b="1" dirty="0" smtClean="0">
                <a:latin typeface="Arial" charset="0"/>
              </a:rPr>
              <a:t>right and left distal tongue buds </a:t>
            </a:r>
            <a:r>
              <a:rPr lang="en-US" dirty="0" smtClean="0">
                <a:latin typeface="Arial" charset="0"/>
              </a:rPr>
              <a:t>is marked by a </a:t>
            </a:r>
            <a:r>
              <a:rPr lang="en-US" b="1" dirty="0" smtClean="0">
                <a:latin typeface="Arial" charset="0"/>
              </a:rPr>
              <a:t>midline groove , median </a:t>
            </a:r>
            <a:r>
              <a:rPr lang="en-US" b="1" dirty="0" err="1" smtClean="0">
                <a:latin typeface="Arial" charset="0"/>
              </a:rPr>
              <a:t>sulcus</a:t>
            </a:r>
            <a:r>
              <a:rPr lang="en-US" dirty="0" err="1" smtClean="0">
                <a:latin typeface="Arial" charset="0"/>
              </a:rPr>
              <a:t>,on</a:t>
            </a:r>
            <a:r>
              <a:rPr lang="en-US" dirty="0" smtClean="0">
                <a:latin typeface="Arial" charset="0"/>
              </a:rPr>
              <a:t> the anterior two thirds of tongue .</a:t>
            </a:r>
            <a:endParaRPr lang="en-IN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456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CC42818-E5BF-4C59-A70D-C9C211396468}" type="slidenum">
              <a:rPr lang="en-IN" sz="1200" b="0">
                <a:latin typeface="+mn-lt"/>
              </a:rPr>
              <a:pPr algn="r">
                <a:defRPr/>
              </a:pPr>
              <a:t>32</a:t>
            </a:fld>
            <a:endParaRPr lang="en-IN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855D-1C30-4BD3-A467-49C001F450B0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5663-BA37-4BD1-8758-BC0AA93B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15472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ORAL PATHOLOGY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928794" cy="21145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39624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en-US" sz="5400" b="1" dirty="0" smtClean="0">
                <a:latin typeface="Agency FB" pitchFamily="34" charset="0"/>
              </a:rPr>
              <a:t>Embryology (Development) of Face &amp; </a:t>
            </a:r>
            <a:r>
              <a:rPr lang="en-US" sz="5400" b="1" dirty="0" err="1" smtClean="0">
                <a:latin typeface="Agency FB" pitchFamily="34" charset="0"/>
              </a:rPr>
              <a:t>Orofacial</a:t>
            </a:r>
            <a:r>
              <a:rPr lang="en-US" sz="5400" b="1" dirty="0" smtClean="0">
                <a:latin typeface="Agency FB" pitchFamily="34" charset="0"/>
              </a:rPr>
              <a:t> structures</a:t>
            </a:r>
            <a:endParaRPr lang="en-IN" sz="5400" b="1" dirty="0">
              <a:latin typeface="Agency FB" pitchFamily="34" charset="0"/>
            </a:endParaRPr>
          </a:p>
        </p:txBody>
      </p:sp>
      <p:pic>
        <p:nvPicPr>
          <p:cNvPr id="8" name="Picture 2" descr="embry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5559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600" b="1" u="sng" dirty="0" smtClean="0">
                <a:solidFill>
                  <a:schemeClr val="accent1"/>
                </a:solidFill>
              </a:rPr>
              <a:t>FIRST PHARYNGEAL ARCH</a:t>
            </a:r>
            <a:r>
              <a:rPr lang="en-IN" sz="4800" b="1" u="sng" dirty="0" smtClean="0">
                <a:solidFill>
                  <a:schemeClr val="accent1"/>
                </a:solidFill>
                <a:latin typeface="Arnprior"/>
              </a:rPr>
              <a:t/>
            </a:r>
            <a:br>
              <a:rPr lang="en-IN" sz="4800" b="1" u="sng" dirty="0" smtClean="0">
                <a:solidFill>
                  <a:schemeClr val="accent1"/>
                </a:solidFill>
                <a:latin typeface="Arnprior"/>
              </a:rPr>
            </a:br>
            <a:endParaRPr lang="en-IN" sz="4800" u="sng" dirty="0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1500188"/>
            <a:ext cx="48577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>   </a:t>
            </a:r>
            <a:r>
              <a:rPr lang="en-US" sz="2800" u="sng" dirty="0" err="1" smtClean="0">
                <a:solidFill>
                  <a:schemeClr val="accent2"/>
                </a:solidFill>
                <a:latin typeface="Constantia" pitchFamily="18" charset="0"/>
              </a:rPr>
              <a:t>Mandibular</a:t>
            </a:r>
            <a:r>
              <a:rPr lang="en-US" sz="2800" u="sng" dirty="0" smtClean="0">
                <a:solidFill>
                  <a:schemeClr val="accent2"/>
                </a:solidFill>
                <a:latin typeface="Constantia" pitchFamily="18" charset="0"/>
              </a:rPr>
              <a:t> arch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7EEA"/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onstantia" pitchFamily="18" charset="0"/>
              </a:rPr>
              <a:t>41 to 45</a:t>
            </a:r>
            <a:r>
              <a:rPr lang="en-US" sz="2400" baseline="30000" dirty="0" smtClean="0">
                <a:solidFill>
                  <a:schemeClr val="accent1"/>
                </a:solidFill>
                <a:latin typeface="Constantia" pitchFamily="18" charset="0"/>
              </a:rPr>
              <a:t>th</a:t>
            </a:r>
            <a:r>
              <a:rPr lang="en-US" sz="2400" dirty="0" smtClean="0">
                <a:solidFill>
                  <a:schemeClr val="accent1"/>
                </a:solidFill>
                <a:latin typeface="Constantia" pitchFamily="18" charset="0"/>
              </a:rPr>
              <a:t> days post conception.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007EEA"/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Constantia" pitchFamily="18" charset="0"/>
              </a:rPr>
              <a:t>It is precursor of both: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nstantia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nstantia" pitchFamily="18" charset="0"/>
              </a:rPr>
              <a:t>	Maxillary &amp; </a:t>
            </a:r>
            <a:r>
              <a:rPr lang="en-US" sz="2400" dirty="0" err="1" smtClean="0">
                <a:solidFill>
                  <a:schemeClr val="accent2"/>
                </a:solidFill>
                <a:latin typeface="Constantia" pitchFamily="18" charset="0"/>
              </a:rPr>
              <a:t>Mandibular</a:t>
            </a:r>
            <a:r>
              <a:rPr lang="en-US" sz="2400" dirty="0" smtClean="0">
                <a:solidFill>
                  <a:schemeClr val="accent2"/>
                </a:solidFill>
                <a:latin typeface="Constantia" pitchFamily="18" charset="0"/>
              </a:rPr>
              <a:t> jaws 		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nstantia" pitchFamily="18" charset="0"/>
              </a:rPr>
              <a:t>	bounds the lateral aspects of the </a:t>
            </a:r>
            <a:r>
              <a:rPr lang="en-US" sz="2400" dirty="0" err="1" smtClean="0">
                <a:solidFill>
                  <a:schemeClr val="accent2"/>
                </a:solidFill>
                <a:latin typeface="Constantia" pitchFamily="18" charset="0"/>
              </a:rPr>
              <a:t>stomatodeum</a:t>
            </a:r>
            <a:endParaRPr lang="en-US" sz="2400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IN" sz="2700" dirty="0" smtClean="0"/>
          </a:p>
        </p:txBody>
      </p:sp>
      <p:pic>
        <p:nvPicPr>
          <p:cNvPr id="3074" name="Picture 2" descr="C:\Users\shweta\Desktop\Meckel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0911"/>
          <a:stretch>
            <a:fillRect/>
          </a:stretch>
        </p:blipFill>
        <p:spPr bwMode="auto">
          <a:xfrm>
            <a:off x="5235579" y="2136766"/>
            <a:ext cx="388425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165" name="Oval 5"/>
          <p:cNvSpPr>
            <a:spLocks noChangeArrowheads="1"/>
          </p:cNvSpPr>
          <p:nvPr/>
        </p:nvSpPr>
        <p:spPr bwMode="auto">
          <a:xfrm rot="-369754">
            <a:off x="6076950" y="3427413"/>
            <a:ext cx="3059113" cy="865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AutoShape 4"/>
          <p:cNvSpPr>
            <a:spLocks noChangeArrowheads="1"/>
          </p:cNvSpPr>
          <p:nvPr/>
        </p:nvSpPr>
        <p:spPr bwMode="auto">
          <a:xfrm>
            <a:off x="642910" y="1857364"/>
            <a:ext cx="7777163" cy="779474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After the formation of head fold, </a:t>
            </a:r>
            <a:r>
              <a:rPr lang="en-GB" sz="2000" b="1" dirty="0" smtClean="0">
                <a:solidFill>
                  <a:schemeClr val="bg1"/>
                </a:solidFill>
              </a:rPr>
              <a:t> two </a:t>
            </a:r>
            <a:r>
              <a:rPr lang="en-GB" sz="2000" b="1" dirty="0">
                <a:solidFill>
                  <a:schemeClr val="bg1"/>
                </a:solidFill>
              </a:rPr>
              <a:t>prominent </a:t>
            </a:r>
            <a:r>
              <a:rPr lang="en-GB" sz="2000" b="1" dirty="0" err="1">
                <a:solidFill>
                  <a:schemeClr val="bg1"/>
                </a:solidFill>
              </a:rPr>
              <a:t>bulgings</a:t>
            </a:r>
            <a:r>
              <a:rPr lang="en-GB" sz="2000" b="1" dirty="0">
                <a:solidFill>
                  <a:schemeClr val="bg1"/>
                </a:solidFill>
              </a:rPr>
              <a:t> are formed </a:t>
            </a:r>
          </a:p>
        </p:txBody>
      </p:sp>
      <p:sp>
        <p:nvSpPr>
          <p:cNvPr id="315398" name="AutoShape 6"/>
          <p:cNvSpPr>
            <a:spLocks noChangeArrowheads="1"/>
          </p:cNvSpPr>
          <p:nvPr/>
        </p:nvSpPr>
        <p:spPr bwMode="auto">
          <a:xfrm>
            <a:off x="1142976" y="3571876"/>
            <a:ext cx="1736718" cy="1371598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Developing </a:t>
            </a:r>
          </a:p>
          <a:p>
            <a:pPr algn="ctr"/>
            <a:r>
              <a:rPr lang="en-GB"/>
              <a:t>brain</a:t>
            </a:r>
          </a:p>
        </p:txBody>
      </p:sp>
      <p:sp>
        <p:nvSpPr>
          <p:cNvPr id="315401" name="AutoShape 9"/>
          <p:cNvSpPr>
            <a:spLocks noChangeArrowheads="1"/>
          </p:cNvSpPr>
          <p:nvPr/>
        </p:nvSpPr>
        <p:spPr bwMode="auto">
          <a:xfrm>
            <a:off x="6215074" y="3571876"/>
            <a:ext cx="1571636" cy="1214446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pericardium</a:t>
            </a:r>
          </a:p>
        </p:txBody>
      </p:sp>
      <p:sp>
        <p:nvSpPr>
          <p:cNvPr id="315402" name="AutoShape 10"/>
          <p:cNvSpPr>
            <a:spLocks noChangeArrowheads="1"/>
          </p:cNvSpPr>
          <p:nvPr/>
        </p:nvSpPr>
        <p:spPr bwMode="auto">
          <a:xfrm>
            <a:off x="1357290" y="3857628"/>
            <a:ext cx="6335713" cy="863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Separated by </a:t>
            </a:r>
            <a:r>
              <a:rPr lang="en-GB" dirty="0" err="1" smtClean="0"/>
              <a:t>Stomatodeum</a:t>
            </a:r>
            <a:endParaRPr lang="en-GB" dirty="0" smtClean="0"/>
          </a:p>
          <a:p>
            <a:pPr algn="ctr"/>
            <a:r>
              <a:rPr lang="en-GB" dirty="0" smtClean="0"/>
              <a:t>(Future Oral Cavity)</a:t>
            </a:r>
            <a:endParaRPr lang="en-GB" dirty="0"/>
          </a:p>
        </p:txBody>
      </p:sp>
      <p:sp>
        <p:nvSpPr>
          <p:cNvPr id="313349" name="Text Box 7"/>
          <p:cNvSpPr txBox="1">
            <a:spLocks noChangeArrowheads="1"/>
          </p:cNvSpPr>
          <p:nvPr/>
        </p:nvSpPr>
        <p:spPr bwMode="auto">
          <a:xfrm>
            <a:off x="3838579" y="1328726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week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48"/>
          </a:xfr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Formation of Face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8" y="442913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00364" y="4429132"/>
            <a:ext cx="4381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428860" y="2786058"/>
            <a:ext cx="178595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00562" y="2786058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/>
      <p:bldP spid="315401" grpId="0" animBg="1"/>
      <p:bldP spid="3154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46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62025" y="304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/>
              <a:t>Embryo – 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week</a:t>
            </a:r>
            <a:endParaRPr lang="en-US" sz="2800" b="1" dirty="0"/>
          </a:p>
        </p:txBody>
      </p:sp>
      <p:pic>
        <p:nvPicPr>
          <p:cNvPr id="27" name="Picture 1026" descr="Figure_03-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7873" y="1571612"/>
            <a:ext cx="495328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003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858000" cy="6124575"/>
          </a:xfrm>
          <a:prstGeom prst="rect">
            <a:avLst/>
          </a:prstGeom>
          <a:noFill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622925" y="5451475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Frontonasal</a:t>
            </a:r>
            <a:r>
              <a:rPr lang="en-US" dirty="0" smtClean="0"/>
              <a:t> process</a:t>
            </a:r>
          </a:p>
          <a:p>
            <a:pPr>
              <a:buNone/>
            </a:pPr>
            <a:r>
              <a:rPr lang="en-US" dirty="0" smtClean="0"/>
              <a:t>			+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pharyngeal (</a:t>
            </a:r>
            <a:r>
              <a:rPr lang="en-US" dirty="0" err="1" smtClean="0"/>
              <a:t>mandibular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arch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5429256" y="1571612"/>
            <a:ext cx="714380" cy="257176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357950" y="2214554"/>
            <a:ext cx="171451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Formation of                 face</a:t>
            </a:r>
            <a:endParaRPr lang="en-IN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8604"/>
            <a:ext cx="8229600" cy="857248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of Face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86116" y="-24"/>
            <a:ext cx="257429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Development of the Face</a:t>
            </a:r>
          </a:p>
        </p:txBody>
      </p:sp>
      <p:pic>
        <p:nvPicPr>
          <p:cNvPr id="30723" name="Picture 3" descr="Fig9a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141" t="3590" r="5845" b="2564"/>
          <a:stretch>
            <a:fillRect/>
          </a:stretch>
        </p:blipFill>
        <p:spPr bwMode="auto">
          <a:xfrm>
            <a:off x="214282" y="1781883"/>
            <a:ext cx="8572560" cy="4933265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576844"/>
            <a:ext cx="86106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The face develops between the 24th and 38th days of gestation</a:t>
            </a:r>
          </a:p>
          <a:p>
            <a:pPr algn="ctr" eaLnBrk="0" hangingPunct="0"/>
            <a:endParaRPr lang="en-US" sz="2000" b="1" dirty="0"/>
          </a:p>
          <a:p>
            <a:pPr algn="ctr" eaLnBrk="0" hangingPunct="0"/>
            <a:r>
              <a:rPr lang="en-US" sz="2000" b="1" dirty="0"/>
              <a:t>On 24</a:t>
            </a:r>
            <a:r>
              <a:rPr lang="en-US" sz="2000" b="1" baseline="30000" dirty="0"/>
              <a:t>th</a:t>
            </a:r>
            <a:r>
              <a:rPr lang="en-US" sz="2000" b="1" dirty="0"/>
              <a:t> day, the 1</a:t>
            </a:r>
            <a:r>
              <a:rPr lang="en-US" sz="2000" b="1" baseline="30000" dirty="0"/>
              <a:t>st</a:t>
            </a:r>
            <a:r>
              <a:rPr lang="en-US" sz="2000" b="1" dirty="0"/>
              <a:t> </a:t>
            </a:r>
            <a:r>
              <a:rPr lang="en-US" sz="2000" b="1" dirty="0" err="1"/>
              <a:t>branchial</a:t>
            </a:r>
            <a:r>
              <a:rPr lang="en-US" sz="2000" b="1" dirty="0"/>
              <a:t> arch divides into maxillary and </a:t>
            </a:r>
            <a:r>
              <a:rPr lang="en-US" sz="2000" b="1" dirty="0" err="1" smtClean="0"/>
              <a:t>mandibular</a:t>
            </a:r>
            <a:r>
              <a:rPr lang="en-US" sz="2000" b="1" dirty="0"/>
              <a:t> </a:t>
            </a:r>
            <a:r>
              <a:rPr lang="en-US" sz="2000" b="1" dirty="0" smtClean="0"/>
              <a:t>processes / prominence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642918"/>
            <a:ext cx="8229600" cy="4525963"/>
          </a:xfrm>
        </p:spPr>
        <p:txBody>
          <a:bodyPr/>
          <a:lstStyle/>
          <a:p>
            <a:pPr marL="495300" indent="-495300" eaLnBrk="1" hangingPunct="1"/>
            <a:r>
              <a:rPr lang="en-GB" altLang="zh-CN" sz="2800" dirty="0" smtClean="0">
                <a:latin typeface="Constantia" pitchFamily="18" charset="0"/>
                <a:ea typeface="SimSun" pitchFamily="2" charset="-122"/>
              </a:rPr>
              <a:t>Thus at this stage, </a:t>
            </a:r>
            <a:r>
              <a:rPr lang="en-GB" altLang="zh-CN" sz="2800" b="1" dirty="0" err="1" smtClean="0">
                <a:latin typeface="Constantia" pitchFamily="18" charset="0"/>
                <a:ea typeface="SimSun" pitchFamily="2" charset="-122"/>
              </a:rPr>
              <a:t>Stomatodeum</a:t>
            </a:r>
            <a:r>
              <a:rPr lang="en-GB" altLang="zh-CN" sz="2800" dirty="0" smtClean="0">
                <a:latin typeface="Constantia" pitchFamily="18" charset="0"/>
                <a:ea typeface="SimSun" pitchFamily="2" charset="-122"/>
              </a:rPr>
              <a:t> is overlapped</a:t>
            </a:r>
            <a:r>
              <a:rPr lang="en-GB" altLang="zh-CN" dirty="0" smtClean="0">
                <a:latin typeface="Constantia" pitchFamily="18" charset="0"/>
                <a:ea typeface="SimSun" pitchFamily="2" charset="-122"/>
              </a:rPr>
              <a:t>:-</a:t>
            </a:r>
          </a:p>
          <a:p>
            <a:pPr marL="823913" lvl="1" indent="-366713" eaLnBrk="1" hangingPunct="1">
              <a:buFont typeface="Wingdings 2" pitchFamily="18" charset="2"/>
              <a:buAutoNum type="arabicPeriod"/>
            </a:pPr>
            <a:r>
              <a:rPr lang="en-GB" altLang="zh-CN" sz="2400" dirty="0" smtClean="0">
                <a:latin typeface="Constantia" pitchFamily="18" charset="0"/>
                <a:ea typeface="SimSun" pitchFamily="2" charset="-122"/>
              </a:rPr>
              <a:t>Above by Frontal process</a:t>
            </a:r>
          </a:p>
          <a:p>
            <a:pPr marL="823913" lvl="1" indent="-366713" eaLnBrk="1" hangingPunct="1">
              <a:buFont typeface="Wingdings 2" pitchFamily="18" charset="2"/>
              <a:buAutoNum type="arabicPeriod"/>
            </a:pPr>
            <a:r>
              <a:rPr lang="en-GB" altLang="zh-CN" sz="2400" dirty="0" smtClean="0">
                <a:latin typeface="Constantia" pitchFamily="18" charset="0"/>
                <a:ea typeface="SimSun" pitchFamily="2" charset="-122"/>
              </a:rPr>
              <a:t>Below by </a:t>
            </a:r>
            <a:r>
              <a:rPr lang="en-GB" altLang="zh-CN" sz="2400" dirty="0" err="1" smtClean="0">
                <a:latin typeface="Constantia" pitchFamily="18" charset="0"/>
                <a:ea typeface="SimSun" pitchFamily="2" charset="-122"/>
              </a:rPr>
              <a:t>Mandibular</a:t>
            </a:r>
            <a:r>
              <a:rPr lang="en-GB" altLang="zh-CN" sz="2400" dirty="0" smtClean="0">
                <a:latin typeface="Constantia" pitchFamily="18" charset="0"/>
                <a:ea typeface="SimSun" pitchFamily="2" charset="-122"/>
              </a:rPr>
              <a:t> process</a:t>
            </a:r>
          </a:p>
          <a:p>
            <a:pPr marL="823913" lvl="1" indent="-366713" eaLnBrk="1" hangingPunct="1">
              <a:buFont typeface="Wingdings 2" pitchFamily="18" charset="2"/>
              <a:buAutoNum type="arabicPeriod"/>
            </a:pPr>
            <a:r>
              <a:rPr lang="en-GB" altLang="zh-CN" sz="2400" dirty="0" smtClean="0">
                <a:latin typeface="Constantia" pitchFamily="18" charset="0"/>
                <a:ea typeface="SimSun" pitchFamily="2" charset="-122"/>
              </a:rPr>
              <a:t>On either side by Maxillary process</a:t>
            </a:r>
            <a:endParaRPr lang="en-GB" sz="2400" dirty="0" smtClean="0">
              <a:latin typeface="Constantia" pitchFamily="18" charset="0"/>
            </a:endParaRPr>
          </a:p>
        </p:txBody>
      </p:sp>
      <p:pic>
        <p:nvPicPr>
          <p:cNvPr id="318466" name="Picture 4" descr="solanki 010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1187450" y="3071810"/>
            <a:ext cx="71294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8" name="Line 4"/>
          <p:cNvSpPr>
            <a:spLocks noChangeShapeType="1"/>
          </p:cNvSpPr>
          <p:nvPr/>
        </p:nvSpPr>
        <p:spPr bwMode="auto">
          <a:xfrm flipH="1">
            <a:off x="2643173" y="3500439"/>
            <a:ext cx="500066" cy="11430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8469" name="Line 5"/>
          <p:cNvSpPr>
            <a:spLocks noChangeShapeType="1"/>
          </p:cNvSpPr>
          <p:nvPr/>
        </p:nvSpPr>
        <p:spPr bwMode="auto">
          <a:xfrm flipH="1" flipV="1">
            <a:off x="6948488" y="5386401"/>
            <a:ext cx="409594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8470" name="Line 6"/>
          <p:cNvSpPr>
            <a:spLocks noChangeShapeType="1"/>
          </p:cNvSpPr>
          <p:nvPr/>
        </p:nvSpPr>
        <p:spPr bwMode="auto">
          <a:xfrm flipH="1">
            <a:off x="6929454" y="4643446"/>
            <a:ext cx="433387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8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8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animBg="1"/>
      <p:bldP spid="318469" grpId="0" animBg="1"/>
      <p:bldP spid="3184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18466" name="Picture 4" descr="Figure_03-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5563"/>
            <a:ext cx="8569325" cy="697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Symbol" pitchFamily="18" charset="2"/>
              <a:buChar char=""/>
            </a:pPr>
            <a:r>
              <a:rPr lang="en-GB" altLang="zh-CN" sz="2400" smtClean="0">
                <a:latin typeface="Constantia" pitchFamily="18" charset="0"/>
                <a:ea typeface="SimSun" pitchFamily="2" charset="-122"/>
              </a:rPr>
              <a:t>The ectoderm overlying the fronto-nasal process shows </a:t>
            </a:r>
            <a:r>
              <a:rPr lang="en-GB" altLang="zh-CN" sz="2400" b="1" smtClean="0">
                <a:latin typeface="Constantia" pitchFamily="18" charset="0"/>
                <a:ea typeface="SimSun" pitchFamily="2" charset="-122"/>
              </a:rPr>
              <a:t>bilateral localized</a:t>
            </a:r>
            <a:r>
              <a:rPr lang="en-GB" altLang="zh-CN" sz="2400" smtClean="0">
                <a:latin typeface="Constantia" pitchFamily="18" charset="0"/>
                <a:ea typeface="SimSun" pitchFamily="2" charset="-122"/>
              </a:rPr>
              <a:t> </a:t>
            </a:r>
            <a:r>
              <a:rPr lang="en-GB" altLang="zh-CN" sz="2400" b="1" smtClean="0">
                <a:latin typeface="Constantia" pitchFamily="18" charset="0"/>
                <a:ea typeface="SimSun" pitchFamily="2" charset="-122"/>
              </a:rPr>
              <a:t>thickenings</a:t>
            </a:r>
            <a:r>
              <a:rPr lang="en-GB" altLang="zh-CN" sz="2400" smtClean="0">
                <a:latin typeface="Constantia" pitchFamily="18" charset="0"/>
                <a:ea typeface="SimSun" pitchFamily="2" charset="-122"/>
              </a:rPr>
              <a:t> above the stomodeun known as </a:t>
            </a:r>
            <a:r>
              <a:rPr lang="en-GB" altLang="zh-CN" sz="2400" b="1" smtClean="0">
                <a:latin typeface="Constantia" pitchFamily="18" charset="0"/>
                <a:ea typeface="SimSun" pitchFamily="2" charset="-122"/>
              </a:rPr>
              <a:t>Nasal placodes</a:t>
            </a:r>
            <a:endParaRPr lang="en-GB" altLang="zh-CN" sz="2800" smtClean="0">
              <a:latin typeface="Constantia" pitchFamily="18" charset="0"/>
              <a:ea typeface="SimSun" pitchFamily="2" charset="-122"/>
            </a:endParaRPr>
          </a:p>
          <a:p>
            <a:pPr eaLnBrk="1" hangingPunct="1"/>
            <a:endParaRPr lang="en-GB" sz="2800" smtClean="0">
              <a:latin typeface="Constantia" pitchFamily="18" charset="0"/>
            </a:endParaRPr>
          </a:p>
        </p:txBody>
      </p:sp>
      <p:pic>
        <p:nvPicPr>
          <p:cNvPr id="319490" name="Picture 4" descr="solanki 010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971550" y="3644900"/>
            <a:ext cx="73453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1476375" y="4868863"/>
            <a:ext cx="431800" cy="504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3203575" y="4868863"/>
            <a:ext cx="431800" cy="504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9493" name="Text Box 6"/>
          <p:cNvSpPr txBox="1">
            <a:spLocks noChangeArrowheads="1"/>
          </p:cNvSpPr>
          <p:nvPr/>
        </p:nvSpPr>
        <p:spPr bwMode="auto">
          <a:xfrm>
            <a:off x="2421944" y="627063"/>
            <a:ext cx="4007444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u="sng" dirty="0">
                <a:solidFill>
                  <a:srgbClr val="006600"/>
                </a:solidFill>
                <a:latin typeface="Constantia" pitchFamily="18" charset="0"/>
              </a:rPr>
              <a:t>Development of 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7" name="Picture 4" descr="Figure_03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7669212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39" name="Oval 3"/>
          <p:cNvSpPr>
            <a:spLocks noChangeArrowheads="1"/>
          </p:cNvSpPr>
          <p:nvPr/>
        </p:nvSpPr>
        <p:spPr bwMode="auto">
          <a:xfrm>
            <a:off x="3995738" y="1268413"/>
            <a:ext cx="4824412" cy="172878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143000" y="39893"/>
            <a:ext cx="6945086" cy="110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Specific learning Objectives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381000" y="1322502"/>
          <a:ext cx="7750628" cy="524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43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2303814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27384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823452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5481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400" dirty="0" smtClean="0">
                          <a:latin typeface="Constantia" pitchFamily="18" charset="0"/>
                          <a:ea typeface="Batang" pitchFamily="18" charset="-127"/>
                        </a:rPr>
                        <a:t>Neural crest cells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CN" sz="1400" dirty="0" err="1" smtClean="0">
                          <a:latin typeface="Constantia" pitchFamily="18" charset="0"/>
                          <a:ea typeface="Batang" pitchFamily="18" charset="-127"/>
                        </a:rPr>
                        <a:t>Branchial</a:t>
                      </a:r>
                      <a:r>
                        <a:rPr lang="en-US" altLang="zh-CN" sz="1400" dirty="0" smtClean="0">
                          <a:latin typeface="Constantia" pitchFamily="18" charset="0"/>
                          <a:ea typeface="Batang" pitchFamily="18" charset="-127"/>
                        </a:rPr>
                        <a:t> arches and pouches</a:t>
                      </a: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endParaRPr lang="en-IN" sz="1400" dirty="0" smtClean="0">
                        <a:latin typeface="Constantia" pitchFamily="18" charset="0"/>
                      </a:endParaRP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endParaRPr lang="en-IN" sz="1400" dirty="0" smtClean="0">
                        <a:latin typeface="Constantia" pitchFamily="18" charset="0"/>
                      </a:endParaRP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400" dirty="0" smtClean="0">
                          <a:latin typeface="Constantia" pitchFamily="18" charset="0"/>
                        </a:rPr>
                        <a:t>Development of lower and upper lip</a:t>
                      </a: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400" dirty="0" smtClean="0">
                          <a:latin typeface="Constantia" pitchFamily="18" charset="0"/>
                        </a:rPr>
                        <a:t>Development of nasal passages</a:t>
                      </a:r>
                    </a:p>
                    <a:p>
                      <a:pPr marL="342900" lvl="0" indent="-342900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ct val="20000"/>
                        </a:spcBef>
                        <a:buFont typeface="Arial" pitchFamily="34" charset="0"/>
                        <a:buNone/>
                      </a:pP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600" dirty="0" smtClean="0">
                          <a:latin typeface="Constantia" pitchFamily="18" charset="0"/>
                        </a:rPr>
                        <a:t>Development of palate</a:t>
                      </a: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600" dirty="0" smtClean="0">
                          <a:latin typeface="Constantia" pitchFamily="18" charset="0"/>
                        </a:rPr>
                        <a:t>Development of cheeks</a:t>
                      </a: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600" dirty="0" smtClean="0">
                          <a:latin typeface="Constantia" pitchFamily="18" charset="0"/>
                        </a:rPr>
                        <a:t>Development of jaws</a:t>
                      </a:r>
                    </a:p>
                    <a:p>
                      <a:pPr marL="457200" lvl="0" indent="-45720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IN" sz="1600" dirty="0" smtClean="0">
                          <a:latin typeface="Constantia" pitchFamily="18" charset="0"/>
                        </a:rPr>
                        <a:t>Development of tongue</a:t>
                      </a:r>
                      <a:endParaRPr lang="en-IN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I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COGNITIVE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NICE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54032"/>
          </a:xfrm>
          <a:solidFill>
            <a:schemeClr val="bg2">
              <a:lumMod val="75000"/>
            </a:schemeClr>
          </a:solidFill>
        </p:spPr>
        <p:txBody>
          <a:bodyPr anchor="b"/>
          <a:lstStyle/>
          <a:p>
            <a:pPr eaLnBrk="1" hangingPunct="1"/>
            <a:r>
              <a:rPr lang="en-GB" altLang="zh-CN" sz="2900" b="1" u="sng" dirty="0" smtClean="0">
                <a:solidFill>
                  <a:srgbClr val="006600"/>
                </a:solidFill>
                <a:ea typeface="SimSun" pitchFamily="2" charset="-122"/>
              </a:rPr>
              <a:t>DEVELOPMENT OF LOWER LIP</a:t>
            </a:r>
            <a:endParaRPr lang="en-GB" sz="2900" dirty="0" smtClean="0">
              <a:solidFill>
                <a:srgbClr val="006600"/>
              </a:solidFill>
            </a:endParaRPr>
          </a:p>
        </p:txBody>
      </p:sp>
      <p:sp>
        <p:nvSpPr>
          <p:cNvPr id="326658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42984"/>
            <a:ext cx="8229600" cy="4525963"/>
          </a:xfrm>
        </p:spPr>
        <p:txBody>
          <a:bodyPr/>
          <a:lstStyle/>
          <a:p>
            <a:pPr eaLnBrk="1" hangingPunct="1"/>
            <a:endParaRPr lang="en-GB" altLang="zh-CN" sz="2400" dirty="0" smtClean="0">
              <a:ea typeface="SimSun" pitchFamily="2" charset="-122"/>
            </a:endParaRPr>
          </a:p>
          <a:p>
            <a:pPr eaLnBrk="1" hangingPunct="1"/>
            <a:r>
              <a:rPr lang="en-GB" altLang="zh-CN" sz="2400" dirty="0" smtClean="0">
                <a:ea typeface="SimSun" pitchFamily="2" charset="-122"/>
              </a:rPr>
              <a:t>The right and the left </a:t>
            </a:r>
            <a:r>
              <a:rPr lang="en-GB" altLang="zh-CN" sz="2400" dirty="0" err="1" smtClean="0">
                <a:ea typeface="SimSun" pitchFamily="2" charset="-122"/>
              </a:rPr>
              <a:t>mandibular</a:t>
            </a:r>
            <a:r>
              <a:rPr lang="en-GB" altLang="zh-CN" sz="2400" dirty="0" smtClean="0">
                <a:ea typeface="SimSun" pitchFamily="2" charset="-122"/>
              </a:rPr>
              <a:t> processes grow towards each other and fuse in the midline to form the </a:t>
            </a:r>
            <a:r>
              <a:rPr lang="en-GB" altLang="zh-CN" sz="2400" b="1" dirty="0" smtClean="0">
                <a:ea typeface="SimSun" pitchFamily="2" charset="-122"/>
              </a:rPr>
              <a:t>Lower lip and Lower jaw</a:t>
            </a:r>
            <a:r>
              <a:rPr lang="en-GB" altLang="zh-CN" sz="2400" dirty="0" smtClean="0">
                <a:ea typeface="SimSun" pitchFamily="2" charset="-122"/>
              </a:rPr>
              <a:t>. </a:t>
            </a:r>
            <a:endParaRPr lang="en-GB" sz="2400" dirty="0" smtClean="0"/>
          </a:p>
        </p:txBody>
      </p:sp>
      <p:pic>
        <p:nvPicPr>
          <p:cNvPr id="326659" name="Picture 4" descr="solanki 010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15832" y="3000372"/>
            <a:ext cx="7831066" cy="33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4857761"/>
            <a:ext cx="132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Mandibular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process</a:t>
            </a:r>
            <a:endParaRPr lang="en-IN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802" y="5143512"/>
            <a:ext cx="642942" cy="71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71868" y="4714884"/>
            <a:ext cx="1214446" cy="857256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290"/>
            <a:ext cx="8229600" cy="92869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altLang="zh-CN" sz="2800" b="1" u="sng" dirty="0" smtClean="0">
                <a:solidFill>
                  <a:srgbClr val="006600"/>
                </a:solidFill>
                <a:ea typeface="SimSun" pitchFamily="2" charset="-122"/>
              </a:rPr>
              <a:t>DEVELOPMENT OF THE UPPER LIP</a:t>
            </a:r>
            <a:endParaRPr lang="en-GB" sz="2800" dirty="0" smtClean="0">
              <a:solidFill>
                <a:srgbClr val="006600"/>
              </a:solidFill>
              <a:ea typeface="SimSun" pitchFamily="2" charset="-122"/>
            </a:endParaRPr>
          </a:p>
        </p:txBody>
      </p:sp>
      <p:sp>
        <p:nvSpPr>
          <p:cNvPr id="3276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1863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zh-CN" sz="2800" dirty="0" smtClean="0">
              <a:ea typeface="SimSun" pitchFamily="2" charset="-122"/>
            </a:endParaRPr>
          </a:p>
          <a:p>
            <a:pPr eaLnBrk="1" hangingPunct="1"/>
            <a:r>
              <a:rPr lang="en-GB" altLang="zh-CN" sz="2400" dirty="0" smtClean="0">
                <a:ea typeface="SimSun" pitchFamily="2" charset="-122"/>
              </a:rPr>
              <a:t>Each maxillary process now grows medially and fuses, first with the lateral nasal process.</a:t>
            </a:r>
          </a:p>
          <a:p>
            <a:pPr eaLnBrk="1" hangingPunct="1"/>
            <a:endParaRPr lang="en-GB" altLang="zh-CN" sz="2400" dirty="0" smtClean="0">
              <a:ea typeface="SimSun" pitchFamily="2" charset="-122"/>
            </a:endParaRPr>
          </a:p>
          <a:p>
            <a:pPr eaLnBrk="1" hangingPunct="1"/>
            <a:r>
              <a:rPr lang="en-GB" altLang="zh-CN" sz="2400" dirty="0" smtClean="0">
                <a:ea typeface="SimSun" pitchFamily="2" charset="-122"/>
              </a:rPr>
              <a:t>The medial and lateral nasal process also fuse with each other. In this way , </a:t>
            </a:r>
            <a:r>
              <a:rPr lang="en-GB" altLang="zh-CN" sz="2400" b="1" dirty="0" smtClean="0">
                <a:ea typeface="SimSun" pitchFamily="2" charset="-122"/>
              </a:rPr>
              <a:t>nasal pits are cut off from the </a:t>
            </a:r>
            <a:r>
              <a:rPr lang="en-GB" altLang="zh-CN" sz="2400" b="1" dirty="0" err="1" smtClean="0">
                <a:ea typeface="SimSun" pitchFamily="2" charset="-122"/>
              </a:rPr>
              <a:t>stomodeum</a:t>
            </a:r>
            <a:r>
              <a:rPr lang="en-GB" altLang="zh-CN" sz="2400" b="1" dirty="0" smtClean="0">
                <a:ea typeface="SimSun" pitchFamily="2" charset="-122"/>
              </a:rPr>
              <a:t>.</a:t>
            </a:r>
            <a:endParaRPr lang="en-GB" altLang="zh-CN" sz="2400" dirty="0" smtClean="0">
              <a:ea typeface="SimSun" pitchFamily="2" charset="-122"/>
            </a:endParaRPr>
          </a:p>
          <a:p>
            <a:pPr eaLnBrk="1" hangingPunct="1"/>
            <a:endParaRPr lang="en-GB" sz="2400" dirty="0" smtClean="0"/>
          </a:p>
        </p:txBody>
      </p:sp>
      <p:pic>
        <p:nvPicPr>
          <p:cNvPr id="327683" name="Picture 4" descr="solanki 01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692275" y="4149725"/>
            <a:ext cx="6119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9" name="Oval 5"/>
          <p:cNvSpPr>
            <a:spLocks noChangeArrowheads="1"/>
          </p:cNvSpPr>
          <p:nvPr/>
        </p:nvSpPr>
        <p:spPr bwMode="auto">
          <a:xfrm>
            <a:off x="6372225" y="4941888"/>
            <a:ext cx="1223963" cy="1150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95600" y="762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Development of the Face</a:t>
            </a:r>
          </a:p>
        </p:txBody>
      </p:sp>
      <p:pic>
        <p:nvPicPr>
          <p:cNvPr id="30723" name="Picture 3" descr="Fig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947076" cy="5048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06361" y="3711363"/>
            <a:ext cx="17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Division of </a:t>
            </a:r>
          </a:p>
          <a:p>
            <a:r>
              <a:rPr lang="en-US" dirty="0" err="1" smtClean="0"/>
              <a:t>mandibular</a:t>
            </a:r>
            <a:r>
              <a:rPr lang="en-US" dirty="0" smtClean="0"/>
              <a:t> arch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351136" y="5711627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</a:t>
            </a:r>
          </a:p>
          <a:p>
            <a:r>
              <a:rPr lang="en-US" dirty="0" smtClean="0"/>
              <a:t>nose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50900"/>
            <a:ext cx="5943600" cy="5702300"/>
          </a:xfrm>
          <a:prstGeom prst="rect">
            <a:avLst/>
          </a:prstGeom>
          <a:noFill/>
        </p:spPr>
      </p:pic>
      <p:pic>
        <p:nvPicPr>
          <p:cNvPr id="31747" name="Picture 3" descr="Fig9a"/>
          <p:cNvPicPr>
            <a:picLocks noChangeAspect="1" noChangeArrowheads="1"/>
          </p:cNvPicPr>
          <p:nvPr/>
        </p:nvPicPr>
        <p:blipFill>
          <a:blip r:embed="rId3"/>
          <a:srcRect b="83589"/>
          <a:stretch>
            <a:fillRect/>
          </a:stretch>
        </p:blipFill>
        <p:spPr bwMode="auto">
          <a:xfrm>
            <a:off x="762000" y="228600"/>
            <a:ext cx="8229600" cy="762000"/>
          </a:xfrm>
          <a:prstGeom prst="rect">
            <a:avLst/>
          </a:prstGeom>
          <a:noFill/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24000" y="3200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93725" y="2932113"/>
            <a:ext cx="1400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Frontonasal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4012" y="3211297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</a:t>
            </a:r>
          </a:p>
          <a:p>
            <a:r>
              <a:rPr lang="en-US" dirty="0" smtClean="0"/>
              <a:t>nose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03338"/>
            <a:ext cx="7924800" cy="4640262"/>
          </a:xfrm>
          <a:prstGeom prst="rect">
            <a:avLst/>
          </a:prstGeom>
          <a:noFill/>
        </p:spPr>
      </p:pic>
      <p:pic>
        <p:nvPicPr>
          <p:cNvPr id="32771" name="Picture 3" descr="Fig9a"/>
          <p:cNvPicPr>
            <a:picLocks noChangeAspect="1" noChangeArrowheads="1"/>
          </p:cNvPicPr>
          <p:nvPr/>
        </p:nvPicPr>
        <p:blipFill>
          <a:blip r:embed="rId3"/>
          <a:srcRect b="83589"/>
          <a:stretch>
            <a:fillRect/>
          </a:stretch>
        </p:blipFill>
        <p:spPr bwMode="auto">
          <a:xfrm>
            <a:off x="762000" y="228600"/>
            <a:ext cx="82296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1136" y="5711627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</a:t>
            </a:r>
          </a:p>
          <a:p>
            <a:r>
              <a:rPr lang="en-US" dirty="0" smtClean="0"/>
              <a:t>cheek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9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47700"/>
            <a:ext cx="7391400" cy="5981700"/>
          </a:xfrm>
          <a:prstGeom prst="rect">
            <a:avLst/>
          </a:prstGeom>
          <a:noFill/>
        </p:spPr>
      </p:pic>
      <p:pic>
        <p:nvPicPr>
          <p:cNvPr id="33795" name="Picture 3" descr="Fig9a"/>
          <p:cNvPicPr>
            <a:picLocks noChangeAspect="1" noChangeArrowheads="1"/>
          </p:cNvPicPr>
          <p:nvPr/>
        </p:nvPicPr>
        <p:blipFill>
          <a:blip r:embed="rId3"/>
          <a:srcRect b="83589"/>
          <a:stretch>
            <a:fillRect/>
          </a:stretch>
        </p:blipFill>
        <p:spPr bwMode="auto">
          <a:xfrm>
            <a:off x="762000" y="76200"/>
            <a:ext cx="822960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65450" y="2996983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</a:t>
            </a:r>
          </a:p>
          <a:p>
            <a:r>
              <a:rPr lang="en-US" dirty="0" smtClean="0"/>
              <a:t>Lip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Development of Palate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Palate is a part of maxillary bone which separates the Nasal cavity from the Oral cavity</a:t>
            </a:r>
          </a:p>
          <a:p>
            <a:endParaRPr lang="en-US" dirty="0" smtClean="0"/>
          </a:p>
          <a:p>
            <a:r>
              <a:rPr lang="en-US" dirty="0" smtClean="0"/>
              <a:t>It lies below the base of nose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2" descr="C:\Users\shweta\Desktop\pic\DSC0491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10000" contrast="30000"/>
          </a:blip>
          <a:srcRect b="49852"/>
          <a:stretch>
            <a:fillRect/>
          </a:stretch>
        </p:blipFill>
        <p:spPr>
          <a:xfrm>
            <a:off x="0" y="285728"/>
            <a:ext cx="9144000" cy="6097608"/>
          </a:xfrm>
        </p:spPr>
      </p:pic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4214810" y="3286124"/>
            <a:ext cx="4913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latin typeface="Constantia" pitchFamily="18" charset="0"/>
              </a:rPr>
              <a:t>From each maxillary process, a plate –like shelves grows medially, known as palatal shelves</a:t>
            </a: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141288" y="3129977"/>
            <a:ext cx="3306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err="1">
                <a:latin typeface="Constantia" pitchFamily="18" charset="0"/>
              </a:rPr>
              <a:t>Fronto</a:t>
            </a:r>
            <a:r>
              <a:rPr lang="en-GB" sz="1600" b="1" dirty="0">
                <a:latin typeface="Constantia" pitchFamily="18" charset="0"/>
              </a:rPr>
              <a:t>-nasal process becomes </a:t>
            </a:r>
          </a:p>
          <a:p>
            <a:r>
              <a:rPr lang="en-GB" sz="1600" b="1" dirty="0">
                <a:latin typeface="Constantia" pitchFamily="18" charset="0"/>
              </a:rPr>
              <a:t>Narrow and forms nasal </a:t>
            </a:r>
            <a:r>
              <a:rPr lang="en-GB" sz="1600" b="1" dirty="0" smtClean="0">
                <a:latin typeface="Constantia" pitchFamily="18" charset="0"/>
              </a:rPr>
              <a:t>septum </a:t>
            </a:r>
            <a:endParaRPr lang="en-GB" sz="1600" b="1" dirty="0">
              <a:latin typeface="Constantia" pitchFamily="18" charset="0"/>
            </a:endParaRPr>
          </a:p>
        </p:txBody>
      </p:sp>
      <p:sp>
        <p:nvSpPr>
          <p:cNvPr id="381959" name="Arc 7"/>
          <p:cNvSpPr>
            <a:spLocks/>
          </p:cNvSpPr>
          <p:nvPr/>
        </p:nvSpPr>
        <p:spPr bwMode="auto">
          <a:xfrm rot="8948554">
            <a:off x="1515215" y="4517995"/>
            <a:ext cx="576263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1" name="Line 9"/>
          <p:cNvSpPr>
            <a:spLocks noChangeShapeType="1"/>
          </p:cNvSpPr>
          <p:nvPr/>
        </p:nvSpPr>
        <p:spPr bwMode="auto">
          <a:xfrm>
            <a:off x="6443663" y="5715016"/>
            <a:ext cx="13684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550" name="Text Box 10"/>
          <p:cNvSpPr txBox="1">
            <a:spLocks noChangeArrowheads="1"/>
          </p:cNvSpPr>
          <p:nvPr/>
        </p:nvSpPr>
        <p:spPr bwMode="auto">
          <a:xfrm>
            <a:off x="3074988" y="754063"/>
            <a:ext cx="192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000099"/>
                </a:solidFill>
                <a:latin typeface="Constantia" pitchFamily="18" charset="0"/>
              </a:rPr>
              <a:t>Primitive palate</a:t>
            </a:r>
          </a:p>
        </p:txBody>
      </p:sp>
      <p:sp>
        <p:nvSpPr>
          <p:cNvPr id="364551" name="Line 11"/>
          <p:cNvSpPr>
            <a:spLocks noChangeShapeType="1"/>
          </p:cNvSpPr>
          <p:nvPr/>
        </p:nvSpPr>
        <p:spPr bwMode="auto">
          <a:xfrm flipH="1">
            <a:off x="2195513" y="908050"/>
            <a:ext cx="9366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3851275" y="4437063"/>
            <a:ext cx="1728788" cy="863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4553" name="Text Box 13"/>
          <p:cNvSpPr txBox="1">
            <a:spLocks noChangeArrowheads="1"/>
          </p:cNvSpPr>
          <p:nvPr/>
        </p:nvSpPr>
        <p:spPr bwMode="auto">
          <a:xfrm>
            <a:off x="4067175" y="4652963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</a:t>
            </a:r>
            <a:r>
              <a:rPr lang="en-GB" baseline="30000"/>
              <a:t>th</a:t>
            </a:r>
            <a:r>
              <a:rPr lang="en-GB"/>
              <a:t>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/>
      <p:bldP spid="381958" grpId="0"/>
      <p:bldP spid="381959" grpId="0" animBg="1"/>
      <p:bldP spid="381961" grpId="0" animBg="1"/>
      <p:bldP spid="3819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:\Users\Dr.Shudhanshu Dixit\Desktop\nrg2933-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261"/>
          <a:stretch>
            <a:fillRect/>
          </a:stretch>
        </p:blipFill>
        <p:spPr bwMode="auto">
          <a:xfrm>
            <a:off x="71406" y="285728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000" b="1" u="sng" dirty="0" smtClean="0"/>
              <a:t>Formation of Secondary Palate</a:t>
            </a:r>
          </a:p>
        </p:txBody>
      </p:sp>
      <p:pic>
        <p:nvPicPr>
          <p:cNvPr id="4" name="Content Placeholder 3" descr="DSC04916.JPG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5291138" y="1408113"/>
            <a:ext cx="3168650" cy="3063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7079" name="AutoShape 7"/>
          <p:cNvSpPr>
            <a:spLocks noChangeArrowheads="1"/>
          </p:cNvSpPr>
          <p:nvPr/>
        </p:nvSpPr>
        <p:spPr bwMode="auto">
          <a:xfrm>
            <a:off x="571472" y="1628775"/>
            <a:ext cx="3816350" cy="863600"/>
          </a:xfrm>
          <a:prstGeom prst="flowChartTerminator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2740" name="Text Box 8"/>
          <p:cNvSpPr txBox="1">
            <a:spLocks noChangeArrowheads="1"/>
          </p:cNvSpPr>
          <p:nvPr/>
        </p:nvSpPr>
        <p:spPr bwMode="auto">
          <a:xfrm>
            <a:off x="714348" y="1700213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onstantia" pitchFamily="18" charset="0"/>
              </a:rPr>
              <a:t>Each palatal </a:t>
            </a:r>
            <a:r>
              <a:rPr lang="en-GB" sz="2000" dirty="0" smtClean="0">
                <a:latin typeface="Constantia" pitchFamily="18" charset="0"/>
              </a:rPr>
              <a:t>process </a:t>
            </a:r>
            <a:r>
              <a:rPr lang="en-GB" sz="2000" dirty="0">
                <a:latin typeface="Constantia" pitchFamily="18" charset="0"/>
              </a:rPr>
              <a:t>fuses with the primary palate</a:t>
            </a:r>
          </a:p>
        </p:txBody>
      </p:sp>
      <p:sp>
        <p:nvSpPr>
          <p:cNvPr id="387081" name="AutoShape 9"/>
          <p:cNvSpPr>
            <a:spLocks noChangeArrowheads="1"/>
          </p:cNvSpPr>
          <p:nvPr/>
        </p:nvSpPr>
        <p:spPr bwMode="auto">
          <a:xfrm>
            <a:off x="468313" y="2565400"/>
            <a:ext cx="4032250" cy="1871663"/>
          </a:xfrm>
          <a:prstGeom prst="flowChartTerminator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2742" name="Text Box 10"/>
          <p:cNvSpPr txBox="1">
            <a:spLocks noChangeArrowheads="1"/>
          </p:cNvSpPr>
          <p:nvPr/>
        </p:nvSpPr>
        <p:spPr bwMode="auto">
          <a:xfrm>
            <a:off x="684213" y="2852738"/>
            <a:ext cx="3584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Constantia" pitchFamily="18" charset="0"/>
              </a:rPr>
              <a:t>The two palatal processes fuse with each other in the midline(begins </a:t>
            </a:r>
            <a:r>
              <a:rPr lang="en-GB" sz="2000" dirty="0" err="1">
                <a:latin typeface="Constantia" pitchFamily="18" charset="0"/>
              </a:rPr>
              <a:t>anteriorly</a:t>
            </a:r>
            <a:r>
              <a:rPr lang="en-GB" sz="2000" dirty="0">
                <a:latin typeface="Constantia" pitchFamily="18" charset="0"/>
              </a:rPr>
              <a:t> and proceeds </a:t>
            </a:r>
            <a:r>
              <a:rPr lang="en-GB" sz="2000" dirty="0" err="1">
                <a:latin typeface="Constantia" pitchFamily="18" charset="0"/>
              </a:rPr>
              <a:t>posteriorly</a:t>
            </a:r>
            <a:r>
              <a:rPr lang="en-GB" sz="2000" dirty="0">
                <a:latin typeface="Constantia" pitchFamily="18" charset="0"/>
              </a:rPr>
              <a:t>)</a:t>
            </a:r>
          </a:p>
        </p:txBody>
      </p:sp>
      <p:sp>
        <p:nvSpPr>
          <p:cNvPr id="387086" name="AutoShape 14"/>
          <p:cNvSpPr>
            <a:spLocks noChangeArrowheads="1"/>
          </p:cNvSpPr>
          <p:nvPr/>
        </p:nvSpPr>
        <p:spPr bwMode="auto">
          <a:xfrm>
            <a:off x="468313" y="4508500"/>
            <a:ext cx="4032250" cy="1871663"/>
          </a:xfrm>
          <a:prstGeom prst="flowChartTerminator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2744" name="Text Box 15"/>
          <p:cNvSpPr txBox="1">
            <a:spLocks noChangeArrowheads="1"/>
          </p:cNvSpPr>
          <p:nvPr/>
        </p:nvSpPr>
        <p:spPr bwMode="auto">
          <a:xfrm>
            <a:off x="755650" y="4724400"/>
            <a:ext cx="3584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Constantia" pitchFamily="18" charset="0"/>
              </a:rPr>
              <a:t>The medial edges of the palatal processes fuse with the free lower edge of </a:t>
            </a:r>
            <a:r>
              <a:rPr lang="en-GB" sz="2000" dirty="0" smtClean="0">
                <a:latin typeface="Constantia" pitchFamily="18" charset="0"/>
              </a:rPr>
              <a:t>nasal </a:t>
            </a:r>
            <a:r>
              <a:rPr lang="en-GB" sz="2000" dirty="0">
                <a:latin typeface="Constantia" pitchFamily="18" charset="0"/>
              </a:rPr>
              <a:t>septum</a:t>
            </a:r>
          </a:p>
        </p:txBody>
      </p:sp>
      <p:sp>
        <p:nvSpPr>
          <p:cNvPr id="387088" name="AutoShape 16"/>
          <p:cNvSpPr>
            <a:spLocks/>
          </p:cNvSpPr>
          <p:nvPr/>
        </p:nvSpPr>
        <p:spPr bwMode="auto">
          <a:xfrm rot="5400000">
            <a:off x="5797550" y="1627188"/>
            <a:ext cx="503237" cy="649288"/>
          </a:xfrm>
          <a:prstGeom prst="rightBracket">
            <a:avLst>
              <a:gd name="adj" fmla="val 10752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387089" name="Line 17"/>
          <p:cNvSpPr>
            <a:spLocks noChangeShapeType="1"/>
          </p:cNvSpPr>
          <p:nvPr/>
        </p:nvSpPr>
        <p:spPr bwMode="auto">
          <a:xfrm>
            <a:off x="5651500" y="2852738"/>
            <a:ext cx="3603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7090" name="Line 18"/>
          <p:cNvSpPr>
            <a:spLocks noChangeShapeType="1"/>
          </p:cNvSpPr>
          <p:nvPr/>
        </p:nvSpPr>
        <p:spPr bwMode="auto">
          <a:xfrm flipH="1">
            <a:off x="6083300" y="2852738"/>
            <a:ext cx="3603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43" name="Picture 3" descr="C:\Users\shweta\Desktop\pic\DSC04915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4787900" y="4652963"/>
            <a:ext cx="4103688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7092" name="Oval 20"/>
          <p:cNvSpPr>
            <a:spLocks noChangeArrowheads="1"/>
          </p:cNvSpPr>
          <p:nvPr/>
        </p:nvSpPr>
        <p:spPr bwMode="auto">
          <a:xfrm>
            <a:off x="7715272" y="5643578"/>
            <a:ext cx="431800" cy="4318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2750" name="AutoShape 21"/>
          <p:cNvSpPr>
            <a:spLocks noChangeArrowheads="1"/>
          </p:cNvSpPr>
          <p:nvPr/>
        </p:nvSpPr>
        <p:spPr bwMode="auto">
          <a:xfrm>
            <a:off x="5364163" y="188913"/>
            <a:ext cx="3095625" cy="7921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b="1" dirty="0"/>
              <a:t>Begins during 7-8 weeks &amp; completes around 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9" grpId="0" animBg="1"/>
      <p:bldP spid="387081" grpId="0" animBg="1"/>
      <p:bldP spid="387086" grpId="0" animBg="1"/>
      <p:bldP spid="387088" grpId="0" animBg="1"/>
      <p:bldP spid="387089" grpId="0" animBg="1"/>
      <p:bldP spid="387090" grpId="0" animBg="1"/>
      <p:bldP spid="3870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-82531"/>
            <a:ext cx="8229600" cy="6297613"/>
          </a:xfrm>
        </p:spPr>
        <p:txBody>
          <a:bodyPr>
            <a:normAutofit fontScale="85000" lnSpcReduction="20000"/>
          </a:bodyPr>
          <a:lstStyle/>
          <a:p>
            <a:pPr marL="990600" lvl="1" indent="-533400" eaLnBrk="1" hangingPunct="1">
              <a:buFontTx/>
              <a:buNone/>
              <a:defRPr/>
            </a:pPr>
            <a:endParaRPr lang="en-I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haroni" pitchFamily="2" charset="-79"/>
            </a:endParaRPr>
          </a:p>
          <a:p>
            <a:pPr marL="990600" lvl="1" indent="-533400" eaLnBrk="1" hangingPunct="1">
              <a:buFontTx/>
              <a:buNone/>
              <a:defRPr/>
            </a:pPr>
            <a:endParaRPr lang="en-IN" sz="40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Aharoni" pitchFamily="2" charset="-79"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IN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haroni" pitchFamily="2" charset="-79"/>
              </a:rPr>
              <a:t>CONTENTS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I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haroni" pitchFamily="2" charset="-79"/>
              </a:rPr>
              <a:t>   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I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haroni" pitchFamily="2" charset="-79"/>
              </a:rPr>
              <a:t> Development of face</a:t>
            </a:r>
            <a:endParaRPr lang="en-IN" sz="3200" dirty="0" smtClean="0">
              <a:latin typeface="Constantia" pitchFamily="18" charset="0"/>
            </a:endParaRP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r>
              <a:rPr lang="en-IN" sz="3200" dirty="0" smtClean="0">
                <a:latin typeface="Constantia" pitchFamily="18" charset="0"/>
              </a:rPr>
              <a:t>    </a:t>
            </a:r>
            <a:r>
              <a:rPr lang="en-IN" sz="2400" dirty="0" smtClean="0">
                <a:latin typeface="Constantia" pitchFamily="18" charset="0"/>
              </a:rPr>
              <a:t>Introduction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en-US" altLang="zh-CN" dirty="0" smtClean="0">
              <a:latin typeface="Constantia" pitchFamily="18" charset="0"/>
              <a:ea typeface="Batang" pitchFamily="18" charset="-127"/>
            </a:endParaRP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latin typeface="Constantia" pitchFamily="18" charset="0"/>
                <a:ea typeface="Batang" pitchFamily="18" charset="-127"/>
              </a:rPr>
              <a:t>Neural crest cells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US" altLang="zh-CN" dirty="0" err="1" smtClean="0">
                <a:latin typeface="Constantia" pitchFamily="18" charset="0"/>
                <a:ea typeface="Batang" pitchFamily="18" charset="-127"/>
              </a:rPr>
              <a:t>Branchial</a:t>
            </a:r>
            <a:r>
              <a:rPr lang="en-US" altLang="zh-CN" dirty="0" smtClean="0">
                <a:latin typeface="Constantia" pitchFamily="18" charset="0"/>
                <a:ea typeface="Batang" pitchFamily="18" charset="-127"/>
              </a:rPr>
              <a:t> arches and pouches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lower lip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upper lip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nasal passages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palate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cheeks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eye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IN" dirty="0" smtClean="0">
                <a:latin typeface="Constantia" pitchFamily="18" charset="0"/>
              </a:rPr>
              <a:t>Development of tongue</a:t>
            </a:r>
            <a:endParaRPr lang="en-IN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n-IN" sz="3000" b="1" dirty="0" smtClean="0"/>
              <a:t> </a:t>
            </a:r>
            <a:endParaRPr lang="en-IN" sz="3000" dirty="0" smtClean="0"/>
          </a:p>
          <a:p>
            <a:pPr marL="609600" indent="-609600" eaLnBrk="1" hangingPunct="1">
              <a:defRPr/>
            </a:pPr>
            <a:endParaRPr lang="en-IN" sz="3000" dirty="0" smtClean="0"/>
          </a:p>
        </p:txBody>
      </p:sp>
      <p:pic>
        <p:nvPicPr>
          <p:cNvPr id="208898" name="Picture 3" descr="imagesCA80MX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341438"/>
            <a:ext cx="23034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331798"/>
            <a:ext cx="5686436" cy="73974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ja-JP" sz="2800" b="1" u="sng" dirty="0" smtClean="0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</a:rPr>
              <a:t>Anterior two-third of the tongue </a:t>
            </a:r>
            <a:r>
              <a:rPr lang="en-GB" altLang="ja-JP" sz="2400" dirty="0" smtClean="0">
                <a:solidFill>
                  <a:schemeClr val="accent2"/>
                </a:solidFill>
                <a:ea typeface="MS PGothic" pitchFamily="34" charset="-128"/>
              </a:rPr>
              <a:t> </a:t>
            </a:r>
            <a:endParaRPr lang="en-GB" sz="2400" dirty="0" smtClean="0">
              <a:solidFill>
                <a:schemeClr val="accent2"/>
              </a:solidFill>
            </a:endParaRPr>
          </a:p>
        </p:txBody>
      </p:sp>
      <p:sp>
        <p:nvSpPr>
          <p:cNvPr id="338947" name="Text Box 5"/>
          <p:cNvSpPr txBox="1">
            <a:spLocks noChangeArrowheads="1"/>
          </p:cNvSpPr>
          <p:nvPr/>
        </p:nvSpPr>
        <p:spPr bwMode="auto">
          <a:xfrm>
            <a:off x="1116013" y="2781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38950" name="Text Box 9"/>
          <p:cNvSpPr txBox="1">
            <a:spLocks noChangeArrowheads="1"/>
          </p:cNvSpPr>
          <p:nvPr/>
        </p:nvSpPr>
        <p:spPr bwMode="auto">
          <a:xfrm>
            <a:off x="6099175" y="255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38951" name="Text Box 10"/>
          <p:cNvSpPr txBox="1">
            <a:spLocks noChangeArrowheads="1"/>
          </p:cNvSpPr>
          <p:nvPr/>
        </p:nvSpPr>
        <p:spPr bwMode="auto">
          <a:xfrm>
            <a:off x="4643438" y="1285860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err="1"/>
              <a:t>Tuberculum</a:t>
            </a:r>
            <a:r>
              <a:rPr lang="en-GB" sz="2000" b="1" dirty="0"/>
              <a:t> </a:t>
            </a:r>
            <a:r>
              <a:rPr lang="en-GB" sz="2000" b="1" dirty="0" err="1" smtClean="0"/>
              <a:t>impar</a:t>
            </a:r>
            <a:r>
              <a:rPr lang="en-GB" sz="2000" b="1" dirty="0"/>
              <a:t> </a:t>
            </a:r>
            <a:r>
              <a:rPr lang="en-GB" sz="2000" b="1" dirty="0" smtClean="0"/>
              <a:t>(Median </a:t>
            </a:r>
            <a:r>
              <a:rPr lang="en-GB" sz="2000" b="1" dirty="0"/>
              <a:t>tongue </a:t>
            </a:r>
            <a:r>
              <a:rPr lang="en-GB" sz="2000" b="1" dirty="0" smtClean="0"/>
              <a:t>bud)</a:t>
            </a:r>
            <a:endParaRPr lang="en-GB" sz="2000" b="1" dirty="0"/>
          </a:p>
        </p:txBody>
      </p:sp>
      <p:pic>
        <p:nvPicPr>
          <p:cNvPr id="338952" name="Picture 11" descr="6 00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1571612"/>
            <a:ext cx="4143372" cy="51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786050" y="235743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38951" idx="1"/>
          </p:cNvCxnSpPr>
          <p:nvPr/>
        </p:nvCxnSpPr>
        <p:spPr>
          <a:xfrm flipV="1">
            <a:off x="2571736" y="1639803"/>
            <a:ext cx="2071702" cy="1074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43438" y="2143116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Lateral lingual Swellings (Distal tongue     buds)</a:t>
            </a:r>
            <a:endParaRPr lang="en-GB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86050" y="2357430"/>
            <a:ext cx="164307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57422" y="2500306"/>
            <a:ext cx="207170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en-GB" sz="2800" b="1" u="sng" dirty="0" smtClean="0">
                <a:solidFill>
                  <a:schemeClr val="accent2"/>
                </a:solidFill>
                <a:latin typeface="Constantia" pitchFamily="18" charset="0"/>
              </a:rPr>
              <a:t>Posterior one-third</a:t>
            </a:r>
          </a:p>
        </p:txBody>
      </p:sp>
      <p:sp>
        <p:nvSpPr>
          <p:cNvPr id="339971" name="AutoShape 4"/>
          <p:cNvSpPr>
            <a:spLocks noChangeArrowheads="1"/>
          </p:cNvSpPr>
          <p:nvPr/>
        </p:nvSpPr>
        <p:spPr bwMode="auto">
          <a:xfrm>
            <a:off x="971550" y="2997200"/>
            <a:ext cx="2952750" cy="1584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72" name="Text Box 5"/>
          <p:cNvSpPr txBox="1">
            <a:spLocks noChangeArrowheads="1"/>
          </p:cNvSpPr>
          <p:nvPr/>
        </p:nvSpPr>
        <p:spPr bwMode="auto">
          <a:xfrm>
            <a:off x="1403350" y="3500438"/>
            <a:ext cx="237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  </a:t>
            </a: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 arch</a:t>
            </a:r>
            <a:r>
              <a:rPr lang="en-GB" sz="2000"/>
              <a:t> </a:t>
            </a:r>
          </a:p>
        </p:txBody>
      </p:sp>
      <p:sp>
        <p:nvSpPr>
          <p:cNvPr id="376838" name="Oval 6"/>
          <p:cNvSpPr>
            <a:spLocks noChangeArrowheads="1"/>
          </p:cNvSpPr>
          <p:nvPr/>
        </p:nvSpPr>
        <p:spPr bwMode="auto">
          <a:xfrm>
            <a:off x="3995738" y="2492375"/>
            <a:ext cx="3168650" cy="208915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974" name="Text Box 7"/>
          <p:cNvSpPr txBox="1">
            <a:spLocks noChangeArrowheads="1"/>
          </p:cNvSpPr>
          <p:nvPr/>
        </p:nvSpPr>
        <p:spPr bwMode="auto">
          <a:xfrm>
            <a:off x="4714876" y="3071813"/>
            <a:ext cx="30083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Midline swelling </a:t>
            </a:r>
          </a:p>
          <a:p>
            <a:pPr>
              <a:spcBef>
                <a:spcPct val="50000"/>
              </a:spcBef>
            </a:pPr>
            <a:r>
              <a:rPr lang="en-GB" b="1" dirty="0"/>
              <a:t>      ‘Copula’</a:t>
            </a:r>
          </a:p>
        </p:txBody>
      </p:sp>
      <p:sp>
        <p:nvSpPr>
          <p:cNvPr id="339975" name="AutoShape 8"/>
          <p:cNvSpPr>
            <a:spLocks noChangeArrowheads="1"/>
          </p:cNvSpPr>
          <p:nvPr/>
        </p:nvSpPr>
        <p:spPr bwMode="auto">
          <a:xfrm>
            <a:off x="971550" y="4724400"/>
            <a:ext cx="2952750" cy="1584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1" name="Oval 9"/>
          <p:cNvSpPr>
            <a:spLocks noChangeArrowheads="1"/>
          </p:cNvSpPr>
          <p:nvPr/>
        </p:nvSpPr>
        <p:spPr bwMode="auto">
          <a:xfrm>
            <a:off x="3995738" y="4508500"/>
            <a:ext cx="3168650" cy="208915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9977" name="Text Box 10"/>
          <p:cNvSpPr txBox="1">
            <a:spLocks noChangeArrowheads="1"/>
          </p:cNvSpPr>
          <p:nvPr/>
        </p:nvSpPr>
        <p:spPr bwMode="auto">
          <a:xfrm>
            <a:off x="4000496" y="5073062"/>
            <a:ext cx="30083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Midline swelling </a:t>
            </a:r>
          </a:p>
          <a:p>
            <a:pPr algn="ctr">
              <a:spcBef>
                <a:spcPct val="50000"/>
              </a:spcBef>
            </a:pPr>
            <a:r>
              <a:rPr lang="en-GB" b="1" dirty="0"/>
              <a:t>  ‘</a:t>
            </a:r>
            <a:r>
              <a:rPr lang="en-GB" b="1" dirty="0" err="1"/>
              <a:t>Hypobranchial</a:t>
            </a:r>
            <a:r>
              <a:rPr lang="en-GB" b="1" dirty="0"/>
              <a:t> eminence’</a:t>
            </a:r>
          </a:p>
        </p:txBody>
      </p:sp>
      <p:sp>
        <p:nvSpPr>
          <p:cNvPr id="339978" name="Text Box 11"/>
          <p:cNvSpPr txBox="1">
            <a:spLocks noChangeArrowheads="1"/>
          </p:cNvSpPr>
          <p:nvPr/>
        </p:nvSpPr>
        <p:spPr bwMode="auto">
          <a:xfrm>
            <a:off x="1258888" y="5229225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  </a:t>
            </a: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&amp; 4</a:t>
            </a:r>
            <a:r>
              <a:rPr lang="en-GB" baseline="30000"/>
              <a:t>th</a:t>
            </a:r>
            <a:r>
              <a:rPr lang="en-GB"/>
              <a:t>  arch </a:t>
            </a:r>
          </a:p>
        </p:txBody>
      </p:sp>
      <p:sp>
        <p:nvSpPr>
          <p:cNvPr id="376844" name="AutoShape 12"/>
          <p:cNvSpPr>
            <a:spLocks noChangeArrowheads="1"/>
          </p:cNvSpPr>
          <p:nvPr/>
        </p:nvSpPr>
        <p:spPr bwMode="auto">
          <a:xfrm>
            <a:off x="6877050" y="1052513"/>
            <a:ext cx="1871663" cy="1728787"/>
          </a:xfrm>
          <a:prstGeom prst="cloudCallout">
            <a:avLst>
              <a:gd name="adj1" fmla="val -43722"/>
              <a:gd name="adj2" fmla="val 54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Late in 4</a:t>
            </a:r>
            <a:r>
              <a:rPr lang="en-GB" baseline="30000"/>
              <a:t>th</a:t>
            </a:r>
            <a:r>
              <a:rPr lang="en-GB"/>
              <a:t> week</a:t>
            </a:r>
          </a:p>
        </p:txBody>
      </p:sp>
      <p:sp>
        <p:nvSpPr>
          <p:cNvPr id="376849" name="AutoShape 17"/>
          <p:cNvSpPr>
            <a:spLocks noChangeArrowheads="1"/>
          </p:cNvSpPr>
          <p:nvPr/>
        </p:nvSpPr>
        <p:spPr bwMode="auto">
          <a:xfrm>
            <a:off x="6948488" y="3213100"/>
            <a:ext cx="1871662" cy="1728788"/>
          </a:xfrm>
          <a:prstGeom prst="cloudCallout">
            <a:avLst>
              <a:gd name="adj1" fmla="val -43722"/>
              <a:gd name="adj2" fmla="val 54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/>
              <a:t>5</a:t>
            </a:r>
            <a:r>
              <a:rPr lang="en-GB" baseline="30000"/>
              <a:t>th</a:t>
            </a:r>
            <a:r>
              <a:rPr lang="en-GB"/>
              <a:t> &amp; 6</a:t>
            </a:r>
            <a:r>
              <a:rPr lang="en-GB" baseline="30000"/>
              <a:t>th</a:t>
            </a:r>
            <a:r>
              <a:rPr lang="en-GB"/>
              <a:t> </a:t>
            </a:r>
          </a:p>
          <a:p>
            <a:pPr algn="ctr"/>
            <a:r>
              <a:rPr lang="en-GB"/>
              <a:t>week</a:t>
            </a:r>
          </a:p>
        </p:txBody>
      </p:sp>
      <p:pic>
        <p:nvPicPr>
          <p:cNvPr id="14" name="Picture 11" descr="6 00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571736" cy="317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animBg="1"/>
      <p:bldP spid="376841" grpId="0" animBg="1"/>
      <p:bldP spid="376844" grpId="0" animBg="1"/>
      <p:bldP spid="3768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5288" y="285728"/>
            <a:ext cx="5605472" cy="4784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FF0000"/>
                </a:solidFill>
                <a:latin typeface="Constantia" pitchFamily="18" charset="0"/>
              </a:rPr>
              <a:t>Anterior 2/3</a:t>
            </a:r>
            <a:r>
              <a:rPr lang="en-US" sz="2000" u="sng" baseline="30000" dirty="0" smtClean="0">
                <a:solidFill>
                  <a:srgbClr val="FF0000"/>
                </a:solidFill>
                <a:latin typeface="Constantia" pitchFamily="18" charset="0"/>
              </a:rPr>
              <a:t>rd</a:t>
            </a:r>
            <a:r>
              <a:rPr lang="en-US" sz="2000" u="sng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–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	1.  </a:t>
            </a:r>
            <a:r>
              <a:rPr lang="en-US" sz="2000" dirty="0" err="1" smtClean="0">
                <a:solidFill>
                  <a:srgbClr val="007EEA"/>
                </a:solidFill>
                <a:latin typeface="Constantia" pitchFamily="18" charset="0"/>
              </a:rPr>
              <a:t>Tuberculum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 </a:t>
            </a:r>
            <a:r>
              <a:rPr lang="en-US" sz="2000" dirty="0" err="1" smtClean="0">
                <a:solidFill>
                  <a:srgbClr val="007EEA"/>
                </a:solidFill>
                <a:latin typeface="Constantia" pitchFamily="18" charset="0"/>
              </a:rPr>
              <a:t>impar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 		                              2. Two lingual swellings.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FF0000"/>
                </a:solidFill>
                <a:latin typeface="Constantia" pitchFamily="18" charset="0"/>
              </a:rPr>
              <a:t>Posterior 1/3</a:t>
            </a:r>
            <a:r>
              <a:rPr lang="en-US" sz="2000" u="sng" baseline="30000" dirty="0" smtClean="0">
                <a:solidFill>
                  <a:srgbClr val="FF0000"/>
                </a:solidFill>
                <a:latin typeface="Constantia" pitchFamily="18" charset="0"/>
              </a:rPr>
              <a:t>rd</a:t>
            </a:r>
            <a:r>
              <a:rPr lang="en-US" sz="2000" i="1" u="sng" dirty="0" smtClean="0">
                <a:solidFill>
                  <a:srgbClr val="007EEA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–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	1. Cranial part of the </a:t>
            </a:r>
            <a:r>
              <a:rPr lang="en-US" sz="2000" dirty="0" err="1" smtClean="0">
                <a:solidFill>
                  <a:srgbClr val="007EEA"/>
                </a:solidFill>
                <a:latin typeface="Constantia" pitchFamily="18" charset="0"/>
              </a:rPr>
              <a:t>hypobranchial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 eminence.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	2. Third arch mesoderm.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FF0000"/>
                </a:solidFill>
                <a:latin typeface="Constantia" pitchFamily="18" charset="0"/>
              </a:rPr>
              <a:t>Posterior most part</a:t>
            </a:r>
            <a:r>
              <a:rPr lang="en-US" sz="2000" dirty="0" smtClean="0">
                <a:solidFill>
                  <a:srgbClr val="007EEA"/>
                </a:solidFill>
                <a:latin typeface="Constantia" pitchFamily="18" charset="0"/>
              </a:rPr>
              <a:t>- fourth arch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tantia" pitchFamily="18" charset="0"/>
              </a:rPr>
              <a:t>	</a:t>
            </a:r>
            <a:endParaRPr lang="en-IN" sz="2000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shweta\Desktop\pic\DSC04909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6011863" y="0"/>
            <a:ext cx="3327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0995" name="Picture 5" descr="6 002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1692275" y="3500439"/>
            <a:ext cx="25146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Users\Dr.Shudhanshu Dixit\Desktop\20130918_012139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250" r="6250" b="36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4"/>
          <p:cNvSpPr>
            <a:spLocks noChangeArrowheads="1"/>
          </p:cNvSpPr>
          <p:nvPr/>
        </p:nvSpPr>
        <p:spPr bwMode="auto">
          <a:xfrm>
            <a:off x="285721" y="285728"/>
            <a:ext cx="4714908" cy="364715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The 2nd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arch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gets buried below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endParaRPr lang="en-US" sz="21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1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3rd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arch grows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over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 it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to fuse with the mesoderm of the 1st arch </a:t>
            </a:r>
          </a:p>
          <a:p>
            <a:pPr>
              <a:buFontTx/>
              <a:buChar char="•"/>
            </a:pPr>
            <a:endParaRPr lang="en-US" sz="2100" b="1" dirty="0">
              <a:latin typeface="Calibri" pitchFamily="34" charset="0"/>
            </a:endParaRPr>
          </a:p>
          <a:p>
            <a:endParaRPr lang="en-US" sz="21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boundary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between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1st arch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3rd arch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forms the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boundary between the anterior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2/3rd  &amp; 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>posterior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1/3rd – “</a:t>
            </a:r>
            <a:r>
              <a:rPr lang="en-US" sz="2100" b="1" dirty="0" err="1" smtClean="0">
                <a:solidFill>
                  <a:schemeClr val="bg1"/>
                </a:solidFill>
                <a:latin typeface="Calibri" pitchFamily="34" charset="0"/>
              </a:rPr>
              <a:t>sulcus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Calibri" pitchFamily="34" charset="0"/>
              </a:rPr>
              <a:t>terminalis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en-GB" sz="2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shweta\Desktop\pic\DSC04909.JPG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5240338" y="-8596313"/>
            <a:ext cx="3903662" cy="136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5940425" y="2060575"/>
            <a:ext cx="1871663" cy="1873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2" descr="E:\Users\Dr.Shudhanshu Dixit\Desktop\20130918_012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l="27344" t="61458" r="28125"/>
          <a:stretch>
            <a:fillRect/>
          </a:stretch>
        </p:blipFill>
        <p:spPr bwMode="auto">
          <a:xfrm>
            <a:off x="0" y="4214818"/>
            <a:ext cx="407196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6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E:\Users\Dr.Shudhanshu Dixit\Desktop\20130918_012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Embryology of maxilla &amp; mandible</a:t>
            </a:r>
            <a:endParaRPr lang="en-IN" dirty="0"/>
          </a:p>
        </p:txBody>
      </p:sp>
      <p:pic>
        <p:nvPicPr>
          <p:cNvPr id="4" name="Picture 2" descr="E:\Users\Dr.Shudhanshu Dixit\Desktop\man max\images-14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5357849" cy="600079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86248" y="4856172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86248" y="607220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16" y="4620292"/>
            <a:ext cx="123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Maxilla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576330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Mandible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:\Users\Dr.Shudhanshu Dixit\Desktop\Harsh Clinic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E:\Users\Dr.Shudhanshu Dixit\Desktop\Harsh Clinic\images-1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627" y="571480"/>
            <a:ext cx="7551083" cy="573195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143108" y="4286256"/>
            <a:ext cx="278608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 rot="18588578">
            <a:off x="4696867" y="3616843"/>
            <a:ext cx="1919302" cy="1223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214942" y="2643182"/>
            <a:ext cx="714380" cy="500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858016" y="3000372"/>
            <a:ext cx="714380" cy="5000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 rot="602603">
            <a:off x="1884967" y="3879830"/>
            <a:ext cx="357190" cy="11673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Meckel’s</a:t>
            </a:r>
            <a:r>
              <a:rPr lang="en-US" dirty="0" smtClean="0"/>
              <a:t> cartilage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Derived</a:t>
            </a:r>
            <a:r>
              <a:rPr lang="en-US" dirty="0" smtClean="0"/>
              <a:t> from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branchial</a:t>
            </a:r>
            <a:r>
              <a:rPr lang="en-US" dirty="0" smtClean="0"/>
              <a:t> arch (6</a:t>
            </a:r>
            <a:r>
              <a:rPr lang="en-US" baseline="30000" dirty="0" smtClean="0"/>
              <a:t>th</a:t>
            </a:r>
            <a:r>
              <a:rPr lang="en-US" dirty="0" smtClean="0"/>
              <a:t> week)</a:t>
            </a:r>
          </a:p>
          <a:p>
            <a:r>
              <a:rPr lang="en-US" b="1" dirty="0" smtClean="0"/>
              <a:t>Extension</a:t>
            </a:r>
            <a:r>
              <a:rPr lang="en-US" dirty="0" smtClean="0"/>
              <a:t> : </a:t>
            </a:r>
            <a:r>
              <a:rPr lang="en-US" dirty="0" err="1" smtClean="0"/>
              <a:t>otic</a:t>
            </a:r>
            <a:r>
              <a:rPr lang="en-US" dirty="0" smtClean="0"/>
              <a:t> capsule to midline/</a:t>
            </a:r>
            <a:r>
              <a:rPr lang="en-US" dirty="0" err="1" smtClean="0"/>
              <a:t>symphysis</a:t>
            </a:r>
            <a:endParaRPr lang="en-US" dirty="0" smtClean="0"/>
          </a:p>
          <a:p>
            <a:r>
              <a:rPr lang="en-US" b="1" dirty="0" smtClean="0"/>
              <a:t>Function </a:t>
            </a:r>
            <a:r>
              <a:rPr lang="en-US" dirty="0" smtClean="0"/>
              <a:t>: provides guiding template for mandible growth</a:t>
            </a:r>
          </a:p>
          <a:p>
            <a:endParaRPr lang="en-US" dirty="0" smtClean="0"/>
          </a:p>
          <a:p>
            <a:r>
              <a:rPr lang="en-US" b="1" dirty="0" smtClean="0"/>
              <a:t>Structures derived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mental </a:t>
            </a:r>
            <a:r>
              <a:rPr lang="en-US" dirty="0" err="1" smtClean="0"/>
              <a:t>ossicles</a:t>
            </a:r>
            <a:endParaRPr lang="en-US" dirty="0" smtClean="0"/>
          </a:p>
          <a:p>
            <a:pPr lvl="1"/>
            <a:r>
              <a:rPr lang="en-US" dirty="0" err="1" smtClean="0"/>
              <a:t>Incus</a:t>
            </a:r>
            <a:r>
              <a:rPr lang="en-US" dirty="0" smtClean="0"/>
              <a:t> &amp; </a:t>
            </a:r>
            <a:r>
              <a:rPr lang="en-US" dirty="0" err="1" smtClean="0"/>
              <a:t>malleus</a:t>
            </a:r>
            <a:endParaRPr lang="en-US" dirty="0" smtClean="0"/>
          </a:p>
          <a:p>
            <a:pPr lvl="1"/>
            <a:r>
              <a:rPr lang="en-US" dirty="0" smtClean="0"/>
              <a:t>Spine of sphenoid bone</a:t>
            </a:r>
          </a:p>
          <a:p>
            <a:pPr lvl="1"/>
            <a:r>
              <a:rPr lang="en-US" dirty="0" err="1" smtClean="0"/>
              <a:t>Sphenomandibular</a:t>
            </a:r>
            <a:r>
              <a:rPr lang="en-US" dirty="0" smtClean="0"/>
              <a:t> ligament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06375"/>
            <a:ext cx="789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Differentiation of the </a:t>
            </a:r>
            <a:r>
              <a:rPr lang="en-US" sz="3200" b="1" dirty="0" err="1"/>
              <a:t>Morula</a:t>
            </a:r>
            <a:r>
              <a:rPr lang="en-US" sz="3200" b="1" dirty="0"/>
              <a:t> into </a:t>
            </a:r>
            <a:r>
              <a:rPr lang="en-US" sz="3200" b="1" dirty="0" err="1"/>
              <a:t>Blastocyst</a:t>
            </a:r>
            <a:endParaRPr lang="en-US" sz="3200" b="1" dirty="0"/>
          </a:p>
        </p:txBody>
      </p:sp>
      <p:pic>
        <p:nvPicPr>
          <p:cNvPr id="3075" name="Picture 3" descr="Figure_02-05"/>
          <p:cNvPicPr>
            <a:picLocks noChangeAspect="1" noChangeArrowheads="1"/>
          </p:cNvPicPr>
          <p:nvPr/>
        </p:nvPicPr>
        <p:blipFill>
          <a:blip r:embed="rId2"/>
          <a:srcRect b="6441"/>
          <a:stretch>
            <a:fillRect/>
          </a:stretch>
        </p:blipFill>
        <p:spPr bwMode="auto">
          <a:xfrm>
            <a:off x="154424" y="1524000"/>
            <a:ext cx="8846732" cy="340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5263"/>
            <a:ext cx="8229600" cy="4525962"/>
          </a:xfrm>
        </p:spPr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Ossification centres</a:t>
            </a:r>
          </a:p>
          <a:p>
            <a:endParaRPr lang="en-GB" sz="2400" dirty="0" smtClean="0">
              <a:latin typeface="Constantia" pitchFamily="18" charset="0"/>
              <a:ea typeface="SimSun" pitchFamily="2" charset="-122"/>
            </a:endParaRPr>
          </a:p>
          <a:p>
            <a:r>
              <a:rPr lang="en-GB" altLang="zh-CN" sz="2400" dirty="0" smtClean="0">
                <a:ea typeface="SimSun" pitchFamily="2" charset="-122"/>
              </a:rPr>
              <a:t>Location : bifurcation of inferior alveolar nerve into mental and incisive branches</a:t>
            </a:r>
            <a:endParaRPr lang="en-GB" sz="2400" dirty="0" smtClean="0">
              <a:latin typeface="Constantia" pitchFamily="18" charset="0"/>
            </a:endParaRPr>
          </a:p>
        </p:txBody>
      </p:sp>
      <p:pic>
        <p:nvPicPr>
          <p:cNvPr id="387075" name="Picture 4" descr="Figure_03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6880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6" name="Line 4"/>
          <p:cNvSpPr>
            <a:spLocks noChangeShapeType="1"/>
          </p:cNvSpPr>
          <p:nvPr/>
        </p:nvSpPr>
        <p:spPr bwMode="auto">
          <a:xfrm>
            <a:off x="5219700" y="2133600"/>
            <a:ext cx="504825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 flipH="1">
            <a:off x="3492500" y="2205038"/>
            <a:ext cx="35877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 flipV="1">
            <a:off x="6372225" y="1916113"/>
            <a:ext cx="863600" cy="1154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7081" name="Line 9"/>
          <p:cNvSpPr>
            <a:spLocks noChangeShapeType="1"/>
          </p:cNvSpPr>
          <p:nvPr/>
        </p:nvSpPr>
        <p:spPr bwMode="auto">
          <a:xfrm flipH="1">
            <a:off x="5148263" y="3213100"/>
            <a:ext cx="10080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  <p:bldP spid="387077" grpId="0" animBg="1"/>
      <p:bldP spid="387079" grpId="0" animBg="1"/>
      <p:bldP spid="3870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5"/>
          <p:cNvSpPr>
            <a:spLocks noChangeArrowheads="1"/>
          </p:cNvSpPr>
          <p:nvPr/>
        </p:nvSpPr>
        <p:spPr bwMode="auto">
          <a:xfrm>
            <a:off x="1692275" y="1196975"/>
            <a:ext cx="603091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2200" b="0" dirty="0">
                <a:latin typeface="Constantia" pitchFamily="18" charset="0"/>
                <a:ea typeface="SimSun" pitchFamily="2" charset="-122"/>
              </a:rPr>
              <a:t>Spread of the ossification continues dorsally and ventrally</a:t>
            </a:r>
            <a:endParaRPr lang="en-US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GB" altLang="ja-JP" sz="2200" b="0" dirty="0">
                <a:latin typeface="Constantia" pitchFamily="18" charset="0"/>
                <a:ea typeface="MS PGothic" pitchFamily="34" charset="-128"/>
              </a:rPr>
              <a:t>↓</a:t>
            </a:r>
            <a:endParaRPr lang="en-GB" altLang="zh-CN" sz="2200" b="0" dirty="0">
              <a:latin typeface="Constantia" pitchFamily="18" charset="0"/>
              <a:ea typeface="SimSun" pitchFamily="2" charset="-122"/>
            </a:endParaRPr>
          </a:p>
          <a:p>
            <a:pPr algn="ctr"/>
            <a:r>
              <a:rPr lang="en-GB" altLang="zh-CN" sz="2200" b="0" dirty="0">
                <a:solidFill>
                  <a:srgbClr val="008000"/>
                </a:solidFill>
                <a:latin typeface="Constantia" pitchFamily="18" charset="0"/>
                <a:ea typeface="SimSun" pitchFamily="2" charset="-122"/>
              </a:rPr>
              <a:t>Forms the </a:t>
            </a:r>
            <a:r>
              <a:rPr lang="en-GB" altLang="zh-CN" sz="2200" dirty="0">
                <a:solidFill>
                  <a:srgbClr val="008000"/>
                </a:solidFill>
                <a:latin typeface="Constantia" pitchFamily="18" charset="0"/>
                <a:ea typeface="SimSun" pitchFamily="2" charset="-122"/>
              </a:rPr>
              <a:t>Body</a:t>
            </a:r>
            <a:r>
              <a:rPr lang="en-GB" altLang="zh-CN" sz="2200" b="0" dirty="0">
                <a:solidFill>
                  <a:srgbClr val="008000"/>
                </a:solidFill>
                <a:latin typeface="Constantia" pitchFamily="18" charset="0"/>
                <a:ea typeface="SimSun" pitchFamily="2" charset="-122"/>
              </a:rPr>
              <a:t> and the </a:t>
            </a:r>
            <a:r>
              <a:rPr lang="en-GB" altLang="zh-CN" sz="2200" dirty="0" err="1">
                <a:solidFill>
                  <a:srgbClr val="008000"/>
                </a:solidFill>
                <a:latin typeface="Constantia" pitchFamily="18" charset="0"/>
                <a:ea typeface="SimSun" pitchFamily="2" charset="-122"/>
              </a:rPr>
              <a:t>Ramus</a:t>
            </a:r>
            <a:r>
              <a:rPr lang="en-GB" altLang="zh-CN" sz="2200" b="0" dirty="0">
                <a:solidFill>
                  <a:srgbClr val="008000"/>
                </a:solidFill>
                <a:latin typeface="Constantia" pitchFamily="18" charset="0"/>
                <a:ea typeface="SimSun" pitchFamily="2" charset="-122"/>
              </a:rPr>
              <a:t> of the mandible</a:t>
            </a:r>
            <a:endParaRPr lang="en-GB" altLang="ja-JP" sz="2200" b="0" dirty="0">
              <a:solidFill>
                <a:srgbClr val="008000"/>
              </a:solidFill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GB" altLang="ja-JP" sz="2200" b="0" dirty="0">
                <a:latin typeface="Constantia" pitchFamily="18" charset="0"/>
                <a:ea typeface="MS PGothic" pitchFamily="34" charset="-128"/>
              </a:rPr>
              <a:t>↓</a:t>
            </a:r>
            <a:endParaRPr lang="en-US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US" altLang="ja-JP" sz="2200" b="0" dirty="0">
                <a:latin typeface="Constantia" pitchFamily="18" charset="0"/>
                <a:ea typeface="MS PGothic" pitchFamily="34" charset="-128"/>
              </a:rPr>
              <a:t>As ossification continues</a:t>
            </a:r>
          </a:p>
          <a:p>
            <a:pPr algn="ctr"/>
            <a:endParaRPr lang="en-US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endParaRPr lang="en-US" altLang="ja-JP" sz="2200" b="0" dirty="0" smtClean="0"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US" altLang="ja-JP" sz="2200" b="0" dirty="0" err="1" smtClean="0">
                <a:latin typeface="Constantia" pitchFamily="18" charset="0"/>
                <a:ea typeface="MS PGothic" pitchFamily="34" charset="-128"/>
              </a:rPr>
              <a:t>Meckel’s</a:t>
            </a:r>
            <a:r>
              <a:rPr lang="en-US" altLang="ja-JP" sz="2200" b="0" dirty="0" smtClean="0">
                <a:latin typeface="Constantia" pitchFamily="18" charset="0"/>
                <a:ea typeface="MS PGothic" pitchFamily="34" charset="-128"/>
              </a:rPr>
              <a:t> </a:t>
            </a:r>
            <a:r>
              <a:rPr lang="en-US" altLang="ja-JP" sz="2200" b="0" dirty="0">
                <a:latin typeface="Constantia" pitchFamily="18" charset="0"/>
                <a:ea typeface="MS PGothic" pitchFamily="34" charset="-128"/>
              </a:rPr>
              <a:t>cartilage become surrounded and invaded by bone.</a:t>
            </a:r>
          </a:p>
          <a:p>
            <a:pPr algn="ctr"/>
            <a:endParaRPr lang="en-US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US" altLang="ja-JP" sz="2200" b="0" dirty="0">
                <a:solidFill>
                  <a:srgbClr val="006600"/>
                </a:solidFill>
                <a:latin typeface="Constantia" pitchFamily="18" charset="0"/>
                <a:ea typeface="MS PGothic" pitchFamily="34" charset="-128"/>
              </a:rPr>
              <a:t>Ossification stops at the site to form the </a:t>
            </a:r>
            <a:r>
              <a:rPr lang="en-US" altLang="ja-JP" sz="2200" dirty="0" err="1">
                <a:solidFill>
                  <a:srgbClr val="006600"/>
                </a:solidFill>
                <a:latin typeface="Constantia" pitchFamily="18" charset="0"/>
                <a:ea typeface="MS PGothic" pitchFamily="34" charset="-128"/>
              </a:rPr>
              <a:t>Mandibular</a:t>
            </a:r>
            <a:r>
              <a:rPr lang="en-US" altLang="ja-JP" sz="2200" dirty="0">
                <a:solidFill>
                  <a:srgbClr val="006600"/>
                </a:solidFill>
                <a:latin typeface="Constantia" pitchFamily="18" charset="0"/>
                <a:ea typeface="MS PGothic" pitchFamily="34" charset="-128"/>
              </a:rPr>
              <a:t> </a:t>
            </a:r>
            <a:r>
              <a:rPr lang="en-US" altLang="ja-JP" sz="2200" dirty="0" err="1" smtClean="0">
                <a:solidFill>
                  <a:srgbClr val="006600"/>
                </a:solidFill>
                <a:latin typeface="Constantia" pitchFamily="18" charset="0"/>
                <a:ea typeface="MS PGothic" pitchFamily="34" charset="-128"/>
              </a:rPr>
              <a:t>lingula</a:t>
            </a:r>
            <a:endParaRPr lang="en-GB" altLang="ja-JP" sz="2200" dirty="0">
              <a:solidFill>
                <a:srgbClr val="006600"/>
              </a:solidFill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US" altLang="ja-JP" sz="2200" b="0" dirty="0">
                <a:latin typeface="Constantia" pitchFamily="18" charset="0"/>
                <a:ea typeface="MS PGothic" pitchFamily="34" charset="-128"/>
              </a:rPr>
              <a:t> </a:t>
            </a:r>
            <a:endParaRPr lang="en-GB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endParaRPr lang="en-US" altLang="ja-JP" sz="22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r>
              <a:rPr lang="en-US" altLang="ja-JP" b="0" dirty="0">
                <a:ea typeface="MS PGothic" pitchFamily="34" charset="-128"/>
              </a:rPr>
              <a:t> </a:t>
            </a:r>
            <a:endParaRPr lang="en-GB" b="0" dirty="0"/>
          </a:p>
          <a:p>
            <a:pPr algn="ctr"/>
            <a:endParaRPr lang="en-US" altLang="ja-JP" sz="2800" b="0" dirty="0">
              <a:latin typeface="Constantia" pitchFamily="18" charset="0"/>
              <a:ea typeface="MS PGothic" pitchFamily="34" charset="-128"/>
            </a:endParaRPr>
          </a:p>
          <a:p>
            <a:pPr algn="ctr"/>
            <a:endParaRPr lang="en-US" altLang="ja-JP" sz="2800" b="0" dirty="0"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389122" name="Line 5"/>
          <p:cNvSpPr>
            <a:spLocks noChangeShapeType="1"/>
          </p:cNvSpPr>
          <p:nvPr/>
        </p:nvSpPr>
        <p:spPr bwMode="auto">
          <a:xfrm>
            <a:off x="4716463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23" name="Line 6"/>
          <p:cNvSpPr>
            <a:spLocks noChangeShapeType="1"/>
          </p:cNvSpPr>
          <p:nvPr/>
        </p:nvSpPr>
        <p:spPr bwMode="auto">
          <a:xfrm>
            <a:off x="4716463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8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8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u="sng" dirty="0" err="1" smtClean="0">
                <a:latin typeface="Constantia" pitchFamily="18" charset="0"/>
              </a:rPr>
              <a:t>Condylar</a:t>
            </a:r>
            <a:r>
              <a:rPr lang="en-GB" sz="2800" u="sng" dirty="0" smtClean="0">
                <a:latin typeface="Constantia" pitchFamily="18" charset="0"/>
              </a:rPr>
              <a:t> / </a:t>
            </a:r>
            <a:r>
              <a:rPr lang="en-GB" sz="2800" u="sng" dirty="0" err="1" smtClean="0">
                <a:latin typeface="Constantia" pitchFamily="18" charset="0"/>
              </a:rPr>
              <a:t>Coronoid</a:t>
            </a:r>
            <a:endParaRPr lang="en-GB" sz="2800" u="sng" dirty="0" smtClean="0">
              <a:latin typeface="Constantia" pitchFamily="18" charset="0"/>
            </a:endParaRPr>
          </a:p>
        </p:txBody>
      </p:sp>
      <p:sp>
        <p:nvSpPr>
          <p:cNvPr id="397316" name="AutoShape 4"/>
          <p:cNvSpPr>
            <a:spLocks noChangeArrowheads="1"/>
          </p:cNvSpPr>
          <p:nvPr/>
        </p:nvSpPr>
        <p:spPr bwMode="auto">
          <a:xfrm>
            <a:off x="4319587" y="1500174"/>
            <a:ext cx="4824413" cy="5038725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Appears during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- 12</a:t>
            </a:r>
            <a:r>
              <a:rPr lang="en-GB" baseline="30000" dirty="0" smtClean="0"/>
              <a:t>th</a:t>
            </a:r>
            <a:r>
              <a:rPr lang="en-GB" dirty="0" smtClean="0"/>
              <a:t> week as cone </a:t>
            </a:r>
          </a:p>
          <a:p>
            <a:pPr algn="ctr"/>
            <a:r>
              <a:rPr lang="en-GB" dirty="0" smtClean="0"/>
              <a:t>shaped cartilage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 smtClean="0">
              <a:solidFill>
                <a:srgbClr val="006600"/>
              </a:solidFill>
            </a:endParaRPr>
          </a:p>
          <a:p>
            <a:pPr algn="ctr"/>
            <a:endParaRPr lang="en-GB" dirty="0" smtClean="0">
              <a:solidFill>
                <a:srgbClr val="006600"/>
              </a:solidFill>
            </a:endParaRPr>
          </a:p>
          <a:p>
            <a:pPr algn="ctr"/>
            <a:r>
              <a:rPr lang="en-GB" dirty="0" smtClean="0">
                <a:solidFill>
                  <a:srgbClr val="006600"/>
                </a:solidFill>
              </a:rPr>
              <a:t>Converted </a:t>
            </a:r>
            <a:r>
              <a:rPr lang="en-GB" dirty="0">
                <a:solidFill>
                  <a:srgbClr val="006600"/>
                </a:solidFill>
              </a:rPr>
              <a:t>quickly </a:t>
            </a:r>
          </a:p>
          <a:p>
            <a:pPr algn="ctr"/>
            <a:r>
              <a:rPr lang="en-GB" dirty="0">
                <a:solidFill>
                  <a:srgbClr val="006600"/>
                </a:solidFill>
              </a:rPr>
              <a:t>into bone </a:t>
            </a:r>
          </a:p>
          <a:p>
            <a:pPr algn="ctr"/>
            <a:r>
              <a:rPr lang="en-GB" dirty="0">
                <a:solidFill>
                  <a:srgbClr val="006600"/>
                </a:solidFill>
              </a:rPr>
              <a:t>by </a:t>
            </a:r>
            <a:r>
              <a:rPr lang="en-GB" dirty="0" err="1">
                <a:solidFill>
                  <a:srgbClr val="006600"/>
                </a:solidFill>
              </a:rPr>
              <a:t>endochondral</a:t>
            </a:r>
            <a:r>
              <a:rPr lang="en-GB" dirty="0">
                <a:solidFill>
                  <a:srgbClr val="006600"/>
                </a:solidFill>
              </a:rPr>
              <a:t> ossification</a:t>
            </a:r>
          </a:p>
          <a:p>
            <a:pPr algn="ctr"/>
            <a:endParaRPr lang="en-GB" dirty="0">
              <a:solidFill>
                <a:srgbClr val="9933FF"/>
              </a:solidFill>
            </a:endParaRP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Condyle</a:t>
            </a:r>
            <a:r>
              <a:rPr lang="en-GB" dirty="0" smtClean="0"/>
              <a:t> and </a:t>
            </a:r>
            <a:r>
              <a:rPr lang="en-GB" dirty="0" err="1" smtClean="0"/>
              <a:t>coronoid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ossifies and fuses with </a:t>
            </a:r>
            <a:r>
              <a:rPr lang="en-GB" dirty="0" err="1" smtClean="0"/>
              <a:t>ramus</a:t>
            </a:r>
            <a:r>
              <a:rPr lang="en-GB" dirty="0" smtClean="0"/>
              <a:t> below</a:t>
            </a:r>
            <a:endParaRPr lang="en-GB" dirty="0"/>
          </a:p>
        </p:txBody>
      </p:sp>
      <p:sp>
        <p:nvSpPr>
          <p:cNvPr id="396291" name="Line 6"/>
          <p:cNvSpPr>
            <a:spLocks noChangeShapeType="1"/>
          </p:cNvSpPr>
          <p:nvPr/>
        </p:nvSpPr>
        <p:spPr bwMode="auto">
          <a:xfrm>
            <a:off x="6429388" y="271303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6292" name="Line 8"/>
          <p:cNvSpPr>
            <a:spLocks noChangeShapeType="1"/>
          </p:cNvSpPr>
          <p:nvPr/>
        </p:nvSpPr>
        <p:spPr bwMode="auto">
          <a:xfrm>
            <a:off x="6572264" y="450057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96293" name="Picture 4" descr="cut10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 l="10352" r="3374" b="31092"/>
          <a:stretch>
            <a:fillRect/>
          </a:stretch>
        </p:blipFill>
        <p:spPr bwMode="auto">
          <a:xfrm>
            <a:off x="0" y="2809875"/>
            <a:ext cx="4929190" cy="347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357850" cy="71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747" name="AutoShape 4"/>
          <p:cNvSpPr>
            <a:spLocks noChangeArrowheads="1"/>
          </p:cNvSpPr>
          <p:nvPr/>
        </p:nvSpPr>
        <p:spPr bwMode="auto">
          <a:xfrm>
            <a:off x="684213" y="5422919"/>
            <a:ext cx="7775575" cy="7921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DEVELOPMENT   OF   MAXILLA</a:t>
            </a:r>
            <a:endParaRPr lang="en-GB" sz="2800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4114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Like mandible, no primary cartilage exists.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Centre of ossification  : associated with cartilage of nasal capsule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sym typeface="Wingdings" pitchFamily="2" charset="2"/>
            </a:endParaRPr>
          </a:p>
        </p:txBody>
      </p:sp>
      <p:sp>
        <p:nvSpPr>
          <p:cNvPr id="415748" name="Text Box 6"/>
          <p:cNvSpPr txBox="1">
            <a:spLocks noChangeArrowheads="1"/>
          </p:cNvSpPr>
          <p:nvPr/>
        </p:nvSpPr>
        <p:spPr bwMode="auto">
          <a:xfrm>
            <a:off x="684213" y="3429000"/>
            <a:ext cx="812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827088" y="3141663"/>
            <a:ext cx="79041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="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="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b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Ossification centre -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bifurcation of inferior orbital nerve</a:t>
            </a:r>
            <a:endParaRPr lang="en-GB" b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14810" y="4286256"/>
            <a:ext cx="171451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14810" y="4357694"/>
            <a:ext cx="342902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Users\Dr.Shudhanshu Dixit\Desktop\man max\images-8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4"/>
            <a:ext cx="5857916" cy="679584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214678" y="2000240"/>
            <a:ext cx="428628" cy="3429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6" idx="7"/>
          </p:cNvCxnSpPr>
          <p:nvPr/>
        </p:nvCxnSpPr>
        <p:spPr>
          <a:xfrm rot="5400000" flipH="1" flipV="1">
            <a:off x="3076135" y="1250141"/>
            <a:ext cx="817204" cy="460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439231" y="1857364"/>
            <a:ext cx="704009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71802" y="1857364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-447660"/>
            <a:ext cx="8402667" cy="6019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Trough will be formed  - accommodate the </a:t>
            </a:r>
            <a:r>
              <a:rPr lang="en-US" sz="2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infraorbital</a:t>
            </a:r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 nerve</a:t>
            </a:r>
          </a:p>
          <a:p>
            <a:pPr eaLnBrk="1" hangingPunct="1"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A downward extension of bone forms the alveolar plate  : accommodate the maxillary teeth</a:t>
            </a:r>
          </a:p>
          <a:p>
            <a:pPr eaLnBrk="1" hangingPunct="1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Ossification also spreads to palatine processes to form hard palate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Malar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 / </a:t>
            </a:r>
            <a:r>
              <a:rPr lang="en-US" sz="2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zygomatic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sym typeface="Wingdings" pitchFamily="2" charset="2"/>
              </a:rPr>
              <a:t> cartilage  secondary cartilage : contributes to the development of maxilla</a:t>
            </a:r>
            <a:endParaRPr lang="en-US" sz="20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400386" name="Picture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33400" y="4114800"/>
            <a:ext cx="2971800" cy="243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0387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486400" y="4114800"/>
            <a:ext cx="3044825" cy="2459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smtClean="0">
                <a:latin typeface="Constantia" pitchFamily="18" charset="0"/>
              </a:rPr>
              <a:t>The body of maxilla is relatively small because maxillary sinus has not developed</a:t>
            </a:r>
          </a:p>
          <a:p>
            <a:endParaRPr lang="en-GB" sz="2400" smtClean="0">
              <a:latin typeface="Constantia" pitchFamily="18" charset="0"/>
            </a:endParaRPr>
          </a:p>
          <a:p>
            <a:r>
              <a:rPr lang="en-GB" sz="2400" smtClean="0">
                <a:solidFill>
                  <a:srgbClr val="FF3300"/>
                </a:solidFill>
                <a:latin typeface="Constantia" pitchFamily="18" charset="0"/>
              </a:rPr>
              <a:t>The sinus forms during the sixteenth week as a shallow groove on the nasal aspect of the developing maxilla</a:t>
            </a:r>
          </a:p>
          <a:p>
            <a:endParaRPr lang="en-GB" sz="2400" smtClean="0">
              <a:solidFill>
                <a:srgbClr val="FF3300"/>
              </a:solidFill>
              <a:latin typeface="Constantia" pitchFamily="18" charset="0"/>
            </a:endParaRPr>
          </a:p>
          <a:p>
            <a:r>
              <a:rPr lang="en-GB" sz="2400" smtClean="0">
                <a:latin typeface="Constantia" pitchFamily="18" charset="0"/>
              </a:rPr>
              <a:t>At birth, the sinus is still a rudimentary structure about the size of a small pea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Embryology is </a:t>
            </a:r>
            <a:r>
              <a:rPr lang="en-US" b="1" dirty="0" smtClean="0"/>
              <a:t>a branch of science that is related to the formation, growth, and development of embryo</a:t>
            </a:r>
            <a:r>
              <a:rPr lang="en-US" dirty="0" smtClean="0"/>
              <a:t>. It deals with the prenatal stage of development beginning from formation of gametes, fertilization, formation of zygote, development of embryo and fetus to the birth of a new individual.</a:t>
            </a:r>
          </a:p>
          <a:p>
            <a:r>
              <a:rPr lang="en-US" dirty="0" smtClean="0"/>
              <a:t>One of the major goals of embryology research is to better understand congenital malformations, including their causes so that they can be avoided.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human 5 pharyngeal arches form on either side of the pharyngeal foregut from day 22.</a:t>
            </a:r>
          </a:p>
          <a:p>
            <a:r>
              <a:rPr lang="en-US" dirty="0" smtClean="0"/>
              <a:t>Each arch contains an cartilaginous supporting element, an aortic arch artery and an arch associated cranial nerve.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Frequently asked questions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in detail about the development of </a:t>
            </a:r>
            <a:r>
              <a:rPr lang="en-US" dirty="0" err="1" smtClean="0"/>
              <a:t>orofacial</a:t>
            </a:r>
            <a:r>
              <a:rPr lang="en-US" dirty="0" smtClean="0"/>
              <a:t> structures </a:t>
            </a:r>
          </a:p>
          <a:p>
            <a:r>
              <a:rPr lang="en-US" dirty="0" smtClean="0"/>
              <a:t>Neural crest cells</a:t>
            </a:r>
          </a:p>
          <a:p>
            <a:r>
              <a:rPr lang="en-US" dirty="0" smtClean="0"/>
              <a:t>Germ layers</a:t>
            </a:r>
          </a:p>
          <a:p>
            <a:r>
              <a:rPr lang="en-US" dirty="0" smtClean="0"/>
              <a:t>Pharyngeal or </a:t>
            </a:r>
            <a:r>
              <a:rPr lang="en-US" dirty="0" err="1" smtClean="0"/>
              <a:t>Branchial</a:t>
            </a:r>
            <a:r>
              <a:rPr lang="en-US" dirty="0" smtClean="0"/>
              <a:t> pouches/arches </a:t>
            </a:r>
          </a:p>
          <a:p>
            <a:r>
              <a:rPr lang="en-US" dirty="0" smtClean="0"/>
              <a:t>Development of palate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tounge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Meckel’s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Development of jaws (maxilla &amp; mandible)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ig4c"/>
          <p:cNvPicPr>
            <a:picLocks noChangeAspect="1" noChangeArrowheads="1"/>
          </p:cNvPicPr>
          <p:nvPr/>
        </p:nvPicPr>
        <p:blipFill>
          <a:blip r:embed="rId2"/>
          <a:srcRect l="8197" t="2678" r="3279" b="3807"/>
          <a:stretch>
            <a:fillRect/>
          </a:stretch>
        </p:blipFill>
        <p:spPr bwMode="auto">
          <a:xfrm>
            <a:off x="304800" y="2432063"/>
            <a:ext cx="8610600" cy="2782887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14600" y="35052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1472" y="275562"/>
            <a:ext cx="78848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Formation of Three-Layered Embryo: </a:t>
            </a:r>
            <a:r>
              <a:rPr lang="en-US" sz="2400" b="1" dirty="0" err="1"/>
              <a:t>Gastrulation</a:t>
            </a:r>
            <a:r>
              <a:rPr lang="en-US" sz="2400" b="1" dirty="0"/>
              <a:t> (3</a:t>
            </a:r>
            <a:r>
              <a:rPr lang="en-US" sz="2400" b="1" baseline="30000" dirty="0"/>
              <a:t>rd</a:t>
            </a:r>
            <a:r>
              <a:rPr lang="en-US" sz="2400" b="1" dirty="0"/>
              <a:t> week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Ectoderm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Mesoderm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Endoderm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Bhaskar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Orban’s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,Oral Histology and embryology. 11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edition, Mosby 1998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Neville BW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DD ,Allen CM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Bouquot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. Oral and maxillofacial pathology , 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 .Philadelphia W.B. Saunders ;2002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Tencate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Oral Histology development ,structure and function . 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 ,1998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Carranza F.A., Michael G. Newman . Clinical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periodontology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8,9,10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/>
              <a:t>THANKYOU</a:t>
            </a:r>
            <a:endParaRPr lang="en-US" sz="1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45410" name="Picture 4" descr="Figure_02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5" name="Straight Arrow Connector 4"/>
          <p:cNvCxnSpPr/>
          <p:nvPr/>
        </p:nvCxnSpPr>
        <p:spPr>
          <a:xfrm rot="10800000">
            <a:off x="2214546" y="571501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44" y="5500702"/>
            <a:ext cx="215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NOTOCHORD</a:t>
            </a:r>
            <a:endParaRPr lang="en-IN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366946" y="4429132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244" y="4214818"/>
            <a:ext cx="187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ECTODERM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embryoni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6200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49507" name="Picture 4" descr="Figure_02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0"/>
            <a:ext cx="2928958" cy="16430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2844" y="4570420"/>
            <a:ext cx="16430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en-US" sz="2000" b="1" smtClean="0">
                <a:solidFill>
                  <a:srgbClr val="002060"/>
                </a:solidFill>
              </a:rPr>
              <a:t>PHARYNGEAL ARCHES</a:t>
            </a:r>
            <a:r>
              <a:rPr lang="en-IN" b="1" smtClean="0">
                <a:solidFill>
                  <a:srgbClr val="FF0000"/>
                </a:solidFill>
                <a:latin typeface="Arnprior"/>
              </a:rPr>
              <a:t/>
            </a:r>
            <a:br>
              <a:rPr lang="en-IN" b="1" smtClean="0">
                <a:solidFill>
                  <a:srgbClr val="FF0000"/>
                </a:solidFill>
                <a:latin typeface="Arnprior"/>
              </a:rPr>
            </a:br>
            <a:endParaRPr lang="en-IN" smtClean="0"/>
          </a:p>
        </p:txBody>
      </p:sp>
      <p:pic>
        <p:nvPicPr>
          <p:cNvPr id="6146" name="Picture 2" descr="C:\Users\shweta\Desktop\g &amp; d\DSC048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30000" contrast="40000"/>
          </a:blip>
          <a:srcRect l="7393"/>
          <a:stretch>
            <a:fillRect/>
          </a:stretch>
        </p:blipFill>
        <p:spPr>
          <a:xfrm>
            <a:off x="285720" y="214290"/>
            <a:ext cx="5786478" cy="4685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1143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539750" y="5157788"/>
            <a:ext cx="8337550" cy="1328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1800" b="1" dirty="0">
              <a:latin typeface="Constantia" pitchFamily="18" charset="0"/>
            </a:endParaRPr>
          </a:p>
          <a:p>
            <a:pPr algn="ctr"/>
            <a:r>
              <a:rPr lang="en-US" sz="1800" b="1" dirty="0">
                <a:latin typeface="Constantia" pitchFamily="18" charset="0"/>
              </a:rPr>
              <a:t>Neural crest from the midbrain </a:t>
            </a:r>
            <a:r>
              <a:rPr lang="en-US" sz="1800" b="1" dirty="0" smtClean="0">
                <a:latin typeface="Constantia" pitchFamily="18" charset="0"/>
              </a:rPr>
              <a:t>contribute </a:t>
            </a:r>
            <a:r>
              <a:rPr lang="en-US" sz="1800" b="1" dirty="0">
                <a:latin typeface="Constantia" pitchFamily="18" charset="0"/>
              </a:rPr>
              <a:t>specifically to the face and first pharyngeal arch structures</a:t>
            </a:r>
            <a:endParaRPr lang="en-IN" sz="1800" b="1" dirty="0">
              <a:latin typeface="Constantia" pitchFamily="18" charset="0"/>
            </a:endParaRPr>
          </a:p>
          <a:p>
            <a:pPr algn="ctr">
              <a:spcBef>
                <a:spcPct val="50000"/>
              </a:spcBef>
            </a:pPr>
            <a:endParaRPr lang="en-GB" sz="1800" b="1" dirty="0">
              <a:latin typeface="Constantia" pitchFamily="18" charset="0"/>
            </a:endParaRPr>
          </a:p>
        </p:txBody>
      </p:sp>
      <p:pic>
        <p:nvPicPr>
          <p:cNvPr id="6" name="Picture 5" descr="003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4" y="2071678"/>
            <a:ext cx="3009896" cy="268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03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1297</Words>
  <Application>Microsoft Office PowerPoint</Application>
  <PresentationFormat>On-screen Show (4:3)</PresentationFormat>
  <Paragraphs>276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PHARYNGEAL ARCHES </vt:lpstr>
      <vt:lpstr>FIRST PHARYNGEAL ARCH </vt:lpstr>
      <vt:lpstr>Formation of Face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DEVELOPMENT OF LOWER LIP</vt:lpstr>
      <vt:lpstr>DEVELOPMENT OF THE UPPER LIP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Formation of Secondary Palate</vt:lpstr>
      <vt:lpstr>Slide 30</vt:lpstr>
      <vt:lpstr>Slide 31</vt:lpstr>
      <vt:lpstr>Slide 32</vt:lpstr>
      <vt:lpstr>Slide 33</vt:lpstr>
      <vt:lpstr>Slide 34</vt:lpstr>
      <vt:lpstr>Slide 35</vt:lpstr>
      <vt:lpstr>Embryology of maxilla &amp; mandible</vt:lpstr>
      <vt:lpstr>Slide 37</vt:lpstr>
      <vt:lpstr>Slide 38</vt:lpstr>
      <vt:lpstr>Meckel’s cartilage</vt:lpstr>
      <vt:lpstr>Slide 40</vt:lpstr>
      <vt:lpstr>Slide 41</vt:lpstr>
      <vt:lpstr>Slide 42</vt:lpstr>
      <vt:lpstr>DEVELOPMENT   OF   MAXILLA</vt:lpstr>
      <vt:lpstr>Slide 44</vt:lpstr>
      <vt:lpstr>Slide 45</vt:lpstr>
      <vt:lpstr>Slide 46</vt:lpstr>
      <vt:lpstr>Summary</vt:lpstr>
      <vt:lpstr>Take Home Message</vt:lpstr>
      <vt:lpstr>Frequently asked questions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Sudhanshu Dixit</dc:creator>
  <cp:lastModifiedBy>OP</cp:lastModifiedBy>
  <cp:revision>73</cp:revision>
  <dcterms:created xsi:type="dcterms:W3CDTF">2013-09-16T06:05:53Z</dcterms:created>
  <dcterms:modified xsi:type="dcterms:W3CDTF">2023-03-03T09:35:19Z</dcterms:modified>
</cp:coreProperties>
</file>